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9" r:id="rId1"/>
  </p:sldMasterIdLst>
  <p:notesMasterIdLst>
    <p:notesMasterId r:id="rId44"/>
  </p:notesMasterIdLst>
  <p:handoutMasterIdLst>
    <p:handoutMasterId r:id="rId45"/>
  </p:handoutMasterIdLst>
  <p:sldIdLst>
    <p:sldId id="640" r:id="rId2"/>
    <p:sldId id="680" r:id="rId3"/>
    <p:sldId id="693" r:id="rId4"/>
    <p:sldId id="683" r:id="rId5"/>
    <p:sldId id="682" r:id="rId6"/>
    <p:sldId id="681" r:id="rId7"/>
    <p:sldId id="675" r:id="rId8"/>
    <p:sldId id="687" r:id="rId9"/>
    <p:sldId id="694" r:id="rId10"/>
    <p:sldId id="671" r:id="rId11"/>
    <p:sldId id="645" r:id="rId12"/>
    <p:sldId id="648" r:id="rId13"/>
    <p:sldId id="659" r:id="rId14"/>
    <p:sldId id="660" r:id="rId15"/>
    <p:sldId id="661" r:id="rId16"/>
    <p:sldId id="662" r:id="rId17"/>
    <p:sldId id="663" r:id="rId18"/>
    <p:sldId id="664" r:id="rId19"/>
    <p:sldId id="666" r:id="rId20"/>
    <p:sldId id="667" r:id="rId21"/>
    <p:sldId id="658" r:id="rId22"/>
    <p:sldId id="651" r:id="rId23"/>
    <p:sldId id="650" r:id="rId24"/>
    <p:sldId id="684" r:id="rId25"/>
    <p:sldId id="653" r:id="rId26"/>
    <p:sldId id="690" r:id="rId27"/>
    <p:sldId id="691" r:id="rId28"/>
    <p:sldId id="692" r:id="rId29"/>
    <p:sldId id="654" r:id="rId30"/>
    <p:sldId id="655" r:id="rId31"/>
    <p:sldId id="656" r:id="rId32"/>
    <p:sldId id="646" r:id="rId33"/>
    <p:sldId id="643" r:id="rId34"/>
    <p:sldId id="657" r:id="rId35"/>
    <p:sldId id="685" r:id="rId36"/>
    <p:sldId id="678" r:id="rId37"/>
    <p:sldId id="679" r:id="rId38"/>
    <p:sldId id="695" r:id="rId39"/>
    <p:sldId id="670" r:id="rId40"/>
    <p:sldId id="696" r:id="rId41"/>
    <p:sldId id="697" r:id="rId42"/>
    <p:sldId id="698" r:id="rId43"/>
  </p:sldIdLst>
  <p:sldSz cx="9144000" cy="6858000" type="screen4x3"/>
  <p:notesSz cx="7315200" cy="9601200"/>
  <p:defaultTextStyle>
    <a:defPPr>
      <a:defRPr lang="en-US"/>
    </a:defPPr>
    <a:lvl1pPr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5332" autoAdjust="0"/>
  </p:normalViewPr>
  <p:slideViewPr>
    <p:cSldViewPr>
      <p:cViewPr varScale="1">
        <p:scale>
          <a:sx n="86" d="100"/>
          <a:sy n="86" d="100"/>
        </p:scale>
        <p:origin x="140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76" y="119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defRPr kumimoji="0" sz="1300">
                <a:solidFill>
                  <a:schemeClr val="tx1"/>
                </a:solidFill>
                <a:effectLst/>
              </a:defRPr>
            </a:lvl1pPr>
          </a:lstStyle>
          <a:p>
            <a:r>
              <a:rPr lang="en-US" dirty="0"/>
              <a:t>Laptop Software Suite</a:t>
            </a:r>
          </a:p>
        </p:txBody>
      </p:sp>
      <p:sp>
        <p:nvSpPr>
          <p:cNvPr id="372739" name="Rectangle 3"/>
          <p:cNvSpPr>
            <a:spLocks noGrp="1" noChangeArrowheads="1"/>
          </p:cNvSpPr>
          <p:nvPr>
            <p:ph type="dt" sz="quarter"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defRPr kumimoji="0" sz="1300">
                <a:solidFill>
                  <a:schemeClr val="tx1"/>
                </a:solidFill>
                <a:effectLst/>
              </a:defRPr>
            </a:lvl1pPr>
          </a:lstStyle>
          <a:p>
            <a:endParaRPr lang="en-US" dirty="0"/>
          </a:p>
        </p:txBody>
      </p:sp>
      <p:sp>
        <p:nvSpPr>
          <p:cNvPr id="372740" name="Rectangle 4"/>
          <p:cNvSpPr>
            <a:spLocks noGrp="1" noChangeArrowheads="1"/>
          </p:cNvSpPr>
          <p:nvPr>
            <p:ph type="ftr" sz="quarter" idx="2"/>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defRPr kumimoji="0" sz="1300">
                <a:solidFill>
                  <a:schemeClr val="tx1"/>
                </a:solidFill>
                <a:effectLst/>
              </a:defRPr>
            </a:lvl1pPr>
          </a:lstStyle>
          <a:p>
            <a:r>
              <a:rPr lang="en-US" dirty="0"/>
              <a:t>Title goes here</a:t>
            </a:r>
          </a:p>
        </p:txBody>
      </p:sp>
      <p:sp>
        <p:nvSpPr>
          <p:cNvPr id="372741" name="Rectangle 5"/>
          <p:cNvSpPr>
            <a:spLocks noGrp="1" noChangeArrowheads="1"/>
          </p:cNvSpPr>
          <p:nvPr>
            <p:ph type="sldNum" sz="quarter" idx="3"/>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defRPr kumimoji="0" sz="1300">
                <a:solidFill>
                  <a:schemeClr val="tx1"/>
                </a:solidFill>
                <a:effectLst/>
              </a:defRPr>
            </a:lvl1pPr>
          </a:lstStyle>
          <a:p>
            <a:fld id="{575B36FB-67C8-4F1C-8499-7888AE05B251}" type="slidenum">
              <a:rPr lang="en-US"/>
              <a:pPr/>
              <a:t>‹#›</a:t>
            </a:fld>
            <a:endParaRPr lang="en-US" dirty="0"/>
          </a:p>
        </p:txBody>
      </p:sp>
    </p:spTree>
    <p:extLst>
      <p:ext uri="{BB962C8B-B14F-4D97-AF65-F5344CB8AC3E}">
        <p14:creationId xmlns:p14="http://schemas.microsoft.com/office/powerpoint/2010/main" val="70172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1032"/>
          <p:cNvSpPr>
            <a:spLocks noGrp="1" noChangeArrowheads="1"/>
          </p:cNvSpPr>
          <p:nvPr>
            <p:ph type="hdr" sz="quarter"/>
          </p:nvPr>
        </p:nvSpPr>
        <p:spPr bwMode="auto">
          <a:xfrm>
            <a:off x="2" y="1"/>
            <a:ext cx="3170255"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5" name="Rectangle 1033"/>
          <p:cNvSpPr>
            <a:spLocks noGrp="1" noRot="1" noChangeAspect="1" noChangeArrowheads="1"/>
          </p:cNvSpPr>
          <p:nvPr>
            <p:ph type="sldImg" idx="2"/>
          </p:nvPr>
        </p:nvSpPr>
        <p:spPr bwMode="auto">
          <a:xfrm>
            <a:off x="1255713" y="719138"/>
            <a:ext cx="4803775" cy="3602037"/>
          </a:xfrm>
          <a:prstGeom prst="rect">
            <a:avLst/>
          </a:prstGeom>
          <a:noFill/>
          <a:ln w="9525">
            <a:solidFill>
              <a:srgbClr val="000000"/>
            </a:solidFill>
            <a:miter lim="800000"/>
            <a:headEnd/>
            <a:tailEnd/>
          </a:ln>
        </p:spPr>
      </p:sp>
      <p:sp>
        <p:nvSpPr>
          <p:cNvPr id="362506" name="Rectangle 1034"/>
          <p:cNvSpPr>
            <a:spLocks noGrp="1" noChangeArrowheads="1"/>
          </p:cNvSpPr>
          <p:nvPr>
            <p:ph type="body" sz="quarter" idx="3"/>
          </p:nvPr>
        </p:nvSpPr>
        <p:spPr bwMode="auto">
          <a:xfrm>
            <a:off x="974690" y="4560817"/>
            <a:ext cx="5365820" cy="4321032"/>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2507" name="Rectangle 1035"/>
          <p:cNvSpPr>
            <a:spLocks noGrp="1" noChangeArrowheads="1"/>
          </p:cNvSpPr>
          <p:nvPr>
            <p:ph type="dt" idx="1"/>
          </p:nvPr>
        </p:nvSpPr>
        <p:spPr bwMode="auto">
          <a:xfrm>
            <a:off x="4144946" y="1"/>
            <a:ext cx="3170254" cy="479567"/>
          </a:xfrm>
          <a:prstGeom prst="rect">
            <a:avLst/>
          </a:prstGeom>
          <a:noFill/>
          <a:ln w="9525">
            <a:noFill/>
            <a:miter lim="800000"/>
            <a:headEnd/>
            <a:tailEnd/>
          </a:ln>
          <a:effectLst/>
        </p:spPr>
        <p:txBody>
          <a:bodyPr vert="horz" wrap="square" lIns="96635" tIns="48317" rIns="96635" bIns="48317" numCol="1" anchor="t" anchorCtr="0" compatLnSpc="1">
            <a:prstTxWarp prst="textNoShape">
              <a:avLst/>
            </a:prstTxWarp>
          </a:bodyPr>
          <a:lstStyle>
            <a:lvl1pPr algn="r" defTabSz="967009">
              <a:buFontTx/>
              <a:buChar char="•"/>
              <a:defRPr kumimoji="0" sz="1300">
                <a:solidFill>
                  <a:schemeClr val="tx1"/>
                </a:solidFill>
                <a:effectLst/>
              </a:defRPr>
            </a:lvl1pPr>
          </a:lstStyle>
          <a:p>
            <a:endParaRPr lang="en-US" dirty="0"/>
          </a:p>
        </p:txBody>
      </p:sp>
      <p:sp>
        <p:nvSpPr>
          <p:cNvPr id="362508" name="Rectangle 1036"/>
          <p:cNvSpPr>
            <a:spLocks noGrp="1" noChangeArrowheads="1"/>
          </p:cNvSpPr>
          <p:nvPr>
            <p:ph type="ftr" sz="quarter" idx="4"/>
          </p:nvPr>
        </p:nvSpPr>
        <p:spPr bwMode="auto">
          <a:xfrm>
            <a:off x="2" y="9121634"/>
            <a:ext cx="3170255"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defTabSz="967009">
              <a:buFontTx/>
              <a:buChar char="•"/>
              <a:defRPr kumimoji="0" sz="1300">
                <a:solidFill>
                  <a:schemeClr val="tx1"/>
                </a:solidFill>
                <a:effectLst/>
              </a:defRPr>
            </a:lvl1pPr>
          </a:lstStyle>
          <a:p>
            <a:endParaRPr lang="en-US" dirty="0"/>
          </a:p>
        </p:txBody>
      </p:sp>
      <p:sp>
        <p:nvSpPr>
          <p:cNvPr id="362509" name="Rectangle 1037"/>
          <p:cNvSpPr>
            <a:spLocks noGrp="1" noChangeArrowheads="1"/>
          </p:cNvSpPr>
          <p:nvPr>
            <p:ph type="sldNum" sz="quarter" idx="5"/>
          </p:nvPr>
        </p:nvSpPr>
        <p:spPr bwMode="auto">
          <a:xfrm>
            <a:off x="4144946" y="9121634"/>
            <a:ext cx="3170254" cy="479567"/>
          </a:xfrm>
          <a:prstGeom prst="rect">
            <a:avLst/>
          </a:prstGeom>
          <a:noFill/>
          <a:ln w="9525">
            <a:noFill/>
            <a:miter lim="800000"/>
            <a:headEnd/>
            <a:tailEnd/>
          </a:ln>
          <a:effectLst/>
        </p:spPr>
        <p:txBody>
          <a:bodyPr vert="horz" wrap="square" lIns="96635" tIns="48317" rIns="96635" bIns="48317" numCol="1" anchor="b" anchorCtr="0" compatLnSpc="1">
            <a:prstTxWarp prst="textNoShape">
              <a:avLst/>
            </a:prstTxWarp>
          </a:bodyPr>
          <a:lstStyle>
            <a:lvl1pPr algn="r" defTabSz="967009">
              <a:buFontTx/>
              <a:buChar char="•"/>
              <a:defRPr kumimoji="0" sz="1300">
                <a:solidFill>
                  <a:schemeClr val="tx1"/>
                </a:solidFill>
                <a:effectLst/>
              </a:defRPr>
            </a:lvl1pPr>
          </a:lstStyle>
          <a:p>
            <a:fld id="{362CC374-0673-434D-B4B6-0BEF1F345467}" type="slidenum">
              <a:rPr lang="en-US"/>
              <a:pPr/>
              <a:t>‹#›</a:t>
            </a:fld>
            <a:endParaRPr lang="en-US" dirty="0"/>
          </a:p>
        </p:txBody>
      </p:sp>
    </p:spTree>
    <p:extLst>
      <p:ext uri="{BB962C8B-B14F-4D97-AF65-F5344CB8AC3E}">
        <p14:creationId xmlns:p14="http://schemas.microsoft.com/office/powerpoint/2010/main" val="3236193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D167E0B-7244-4FBA-90BC-6D93A44AAC2C}" type="slidenum">
              <a:rPr lang="en-US" smtClean="0"/>
              <a:pPr>
                <a:defRPr/>
              </a:pPr>
              <a:t>1</a:t>
            </a:fld>
            <a:endParaRPr lang="en-US" dirty="0"/>
          </a:p>
        </p:txBody>
      </p:sp>
    </p:spTree>
    <p:extLst>
      <p:ext uri="{BB962C8B-B14F-4D97-AF65-F5344CB8AC3E}">
        <p14:creationId xmlns:p14="http://schemas.microsoft.com/office/powerpoint/2010/main" val="106243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385224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58740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37700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r>
              <a:rPr kumimoji="1" lang="en-US" sz="1200" b="1" i="0" kern="1200" dirty="0">
                <a:solidFill>
                  <a:schemeClr val="tx1"/>
                </a:solidFill>
                <a:effectLst/>
                <a:latin typeface="Times New Roman" pitchFamily="18" charset="0"/>
                <a:ea typeface="+mn-ea"/>
                <a:cs typeface="+mn-cs"/>
              </a:rPr>
              <a:t>Figure 1. Unlike previous chips that combine MPUs in an FPGA fabric, Xilinx’s new Zynq-7000 Extensible Processing Platform device family lets the ARM processor, rather than the programmable logic, run the show.</a:t>
            </a:r>
            <a:endParaRPr lang="en-US" dirty="0"/>
          </a:p>
        </p:txBody>
      </p:sp>
    </p:spTree>
    <p:extLst>
      <p:ext uri="{BB962C8B-B14F-4D97-AF65-F5344CB8AC3E}">
        <p14:creationId xmlns:p14="http://schemas.microsoft.com/office/powerpoint/2010/main" val="64962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165095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307032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204986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13753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282682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89199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2</a:t>
            </a:fld>
            <a:endParaRPr lang="en-US" dirty="0"/>
          </a:p>
        </p:txBody>
      </p:sp>
    </p:spTree>
    <p:extLst>
      <p:ext uri="{BB962C8B-B14F-4D97-AF65-F5344CB8AC3E}">
        <p14:creationId xmlns:p14="http://schemas.microsoft.com/office/powerpoint/2010/main" val="417873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4161547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146521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26</a:t>
            </a:fld>
            <a:endParaRPr lang="en-US" dirty="0"/>
          </a:p>
        </p:txBody>
      </p:sp>
    </p:spTree>
    <p:extLst>
      <p:ext uri="{BB962C8B-B14F-4D97-AF65-F5344CB8AC3E}">
        <p14:creationId xmlns:p14="http://schemas.microsoft.com/office/powerpoint/2010/main" val="1429804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27</a:t>
            </a:fld>
            <a:endParaRPr lang="en-US" dirty="0"/>
          </a:p>
        </p:txBody>
      </p:sp>
    </p:spTree>
    <p:extLst>
      <p:ext uri="{BB962C8B-B14F-4D97-AF65-F5344CB8AC3E}">
        <p14:creationId xmlns:p14="http://schemas.microsoft.com/office/powerpoint/2010/main" val="752476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28</a:t>
            </a:fld>
            <a:endParaRPr lang="en-US" dirty="0"/>
          </a:p>
        </p:txBody>
      </p:sp>
    </p:spTree>
    <p:extLst>
      <p:ext uri="{BB962C8B-B14F-4D97-AF65-F5344CB8AC3E}">
        <p14:creationId xmlns:p14="http://schemas.microsoft.com/office/powerpoint/2010/main" val="2340167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3163437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655332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051598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336319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Times New Roman" pitchFamily="18" charset="0"/>
                <a:ea typeface="+mn-ea"/>
                <a:cs typeface="+mn-cs"/>
              </a:rPr>
              <a:t>The Xilinx University Program (XUP) enables academics to introduce and use Xilinx technologies in their curriculum and research. XUP collaborates with application expert academics to develop and deliver top-quality teaching materials. XUP also develops in-house workshop materials, teaching users how to use the tools and technologies in the most efficient ways. These workshop materials are accessible to academics to use in classes in their original forms and/or extend with additional material. XUP also gets actively involved in research projects where Xilinx FPGA technologies are utilized.</a:t>
            </a:r>
            <a:endParaRPr lang="en-US" dirty="0"/>
          </a:p>
          <a:p>
            <a:endParaRPr lang="en-US" dirty="0"/>
          </a:p>
        </p:txBody>
      </p:sp>
    </p:spTree>
    <p:extLst>
      <p:ext uri="{BB962C8B-B14F-4D97-AF65-F5344CB8AC3E}">
        <p14:creationId xmlns:p14="http://schemas.microsoft.com/office/powerpoint/2010/main" val="417933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3</a:t>
            </a:fld>
            <a:endParaRPr lang="en-US" dirty="0"/>
          </a:p>
        </p:txBody>
      </p:sp>
    </p:spTree>
    <p:extLst>
      <p:ext uri="{BB962C8B-B14F-4D97-AF65-F5344CB8AC3E}">
        <p14:creationId xmlns:p14="http://schemas.microsoft.com/office/powerpoint/2010/main" val="3451107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64708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4143375" y="9120189"/>
            <a:ext cx="3170238" cy="479425"/>
          </a:xfrm>
          <a:prstGeom prst="rect">
            <a:avLst/>
          </a:prstGeom>
        </p:spPr>
        <p:txBody>
          <a:bodyPr lIns="94741" tIns="47370" rIns="94741" bIns="47370"/>
          <a:lstStyle/>
          <a:p>
            <a:fld id="{311E3F85-60F9-4B86-B04C-BC92AF1B125D}" type="slidenum">
              <a:rPr lang="en-US" altLang="zh-CN" smtClean="0"/>
              <a:pPr/>
              <a:t>35</a:t>
            </a:fld>
            <a:endParaRPr lang="en-US" altLang="zh-CN" dirty="0"/>
          </a:p>
        </p:txBody>
      </p:sp>
    </p:spTree>
    <p:extLst>
      <p:ext uri="{BB962C8B-B14F-4D97-AF65-F5344CB8AC3E}">
        <p14:creationId xmlns:p14="http://schemas.microsoft.com/office/powerpoint/2010/main" val="114860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36</a:t>
            </a:fld>
            <a:endParaRPr lang="en-US" dirty="0"/>
          </a:p>
        </p:txBody>
      </p:sp>
    </p:spTree>
    <p:extLst>
      <p:ext uri="{BB962C8B-B14F-4D97-AF65-F5344CB8AC3E}">
        <p14:creationId xmlns:p14="http://schemas.microsoft.com/office/powerpoint/2010/main" val="2265726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37</a:t>
            </a:fld>
            <a:endParaRPr lang="en-US" dirty="0"/>
          </a:p>
        </p:txBody>
      </p:sp>
    </p:spTree>
    <p:extLst>
      <p:ext uri="{BB962C8B-B14F-4D97-AF65-F5344CB8AC3E}">
        <p14:creationId xmlns:p14="http://schemas.microsoft.com/office/powerpoint/2010/main" val="3408614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38</a:t>
            </a:fld>
            <a:endParaRPr lang="en-US" dirty="0"/>
          </a:p>
        </p:txBody>
      </p:sp>
    </p:spTree>
    <p:extLst>
      <p:ext uri="{BB962C8B-B14F-4D97-AF65-F5344CB8AC3E}">
        <p14:creationId xmlns:p14="http://schemas.microsoft.com/office/powerpoint/2010/main" val="3072603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743706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264682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1659650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89194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4</a:t>
            </a:fld>
            <a:endParaRPr lang="en-US" dirty="0"/>
          </a:p>
        </p:txBody>
      </p:sp>
    </p:spTree>
    <p:extLst>
      <p:ext uri="{BB962C8B-B14F-4D97-AF65-F5344CB8AC3E}">
        <p14:creationId xmlns:p14="http://schemas.microsoft.com/office/powerpoint/2010/main" val="308095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5</a:t>
            </a:fld>
            <a:endParaRPr lang="en-US" dirty="0"/>
          </a:p>
        </p:txBody>
      </p:sp>
    </p:spTree>
    <p:extLst>
      <p:ext uri="{BB962C8B-B14F-4D97-AF65-F5344CB8AC3E}">
        <p14:creationId xmlns:p14="http://schemas.microsoft.com/office/powerpoint/2010/main" val="5811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CC374-0673-434D-B4B6-0BEF1F345467}" type="slidenum">
              <a:rPr lang="en-US" smtClean="0"/>
              <a:pPr/>
              <a:t>6</a:t>
            </a:fld>
            <a:endParaRPr lang="en-US" dirty="0"/>
          </a:p>
        </p:txBody>
      </p:sp>
    </p:spTree>
    <p:extLst>
      <p:ext uri="{BB962C8B-B14F-4D97-AF65-F5344CB8AC3E}">
        <p14:creationId xmlns:p14="http://schemas.microsoft.com/office/powerpoint/2010/main" val="336540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Rot="1" noChangeAspect="1" noChangeArrowheads="1" noTextEdit="1"/>
          </p:cNvSpPr>
          <p:nvPr>
            <p:ph type="sldImg"/>
          </p:nvPr>
        </p:nvSpPr>
        <p:spPr>
          <a:xfrm>
            <a:off x="1092200" y="504825"/>
            <a:ext cx="5132388" cy="3849688"/>
          </a:xfrm>
          <a:ln/>
        </p:spPr>
      </p:sp>
      <p:sp>
        <p:nvSpPr>
          <p:cNvPr id="13315"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312211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endParaRPr lang="en-US" dirty="0"/>
          </a:p>
        </p:txBody>
      </p:sp>
    </p:spTree>
    <p:extLst>
      <p:ext uri="{BB962C8B-B14F-4D97-AF65-F5344CB8AC3E}">
        <p14:creationId xmlns:p14="http://schemas.microsoft.com/office/powerpoint/2010/main" val="250401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Rot="1" noChangeAspect="1" noChangeArrowheads="1" noTextEdit="1"/>
          </p:cNvSpPr>
          <p:nvPr>
            <p:ph type="sldImg"/>
          </p:nvPr>
        </p:nvSpPr>
        <p:spPr>
          <a:xfrm>
            <a:off x="1092200" y="504825"/>
            <a:ext cx="5132388" cy="3849688"/>
          </a:xfrm>
          <a:ln/>
        </p:spPr>
      </p:sp>
      <p:sp>
        <p:nvSpPr>
          <p:cNvPr id="11267" name="Rectangle 9"/>
          <p:cNvSpPr>
            <a:spLocks noGrp="1" noChangeArrowheads="1"/>
          </p:cNvSpPr>
          <p:nvPr>
            <p:ph type="body" idx="1"/>
          </p:nvPr>
        </p:nvSpPr>
        <p:spPr>
          <a:xfrm>
            <a:off x="1030289" y="4983165"/>
            <a:ext cx="5241925" cy="3883025"/>
          </a:xfrm>
          <a:noFill/>
          <a:ln/>
        </p:spPr>
        <p:txBody>
          <a:bodyPr lIns="98472" tIns="49237" rIns="98472" bIns="49237"/>
          <a:lstStyle/>
          <a:p>
            <a:r>
              <a:rPr kumimoji="1" lang="en-US" sz="1200" b="1" i="0" kern="1200" dirty="0">
                <a:solidFill>
                  <a:schemeClr val="tx1"/>
                </a:solidFill>
                <a:effectLst/>
                <a:latin typeface="Times New Roman" pitchFamily="18" charset="0"/>
                <a:ea typeface="+mn-ea"/>
                <a:cs typeface="+mn-cs"/>
              </a:rPr>
              <a:t> The Zynq-7000 Extensible Processing Platform relies on a familiar tool flow for system architects, software developers as well as hardware designers.</a:t>
            </a:r>
            <a:endParaRPr lang="en-US" dirty="0"/>
          </a:p>
        </p:txBody>
      </p:sp>
    </p:spTree>
    <p:extLst>
      <p:ext uri="{BB962C8B-B14F-4D97-AF65-F5344CB8AC3E}">
        <p14:creationId xmlns:p14="http://schemas.microsoft.com/office/powerpoint/2010/main" val="3878780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017spring poin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152400" y="129542"/>
            <a:ext cx="8686800" cy="381000"/>
          </a:xfrm>
          <a:prstGeom prst="rect">
            <a:avLst/>
          </a:prstGeom>
        </p:spPr>
        <p:txBody>
          <a:bodyPr/>
          <a:lstStyle>
            <a:lvl1pPr>
              <a:defRPr sz="24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526418"/>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745066"/>
            <a:ext cx="38100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800">
                <a:solidFill>
                  <a:srgbClr val="002060"/>
                </a:solidFill>
              </a:defRPr>
            </a:lvl2pPr>
          </a:lstStyle>
          <a:p>
            <a:pPr lvl="0"/>
            <a:r>
              <a:rPr lang="en-US"/>
              <a:t>Edit Master text styles</a:t>
            </a:r>
          </a:p>
          <a:p>
            <a:pPr lvl="1"/>
            <a:r>
              <a:rPr lang="en-US"/>
              <a:t>Second level</a:t>
            </a:r>
          </a:p>
        </p:txBody>
      </p:sp>
      <p:sp>
        <p:nvSpPr>
          <p:cNvPr id="6" name="Text Placeholder 11"/>
          <p:cNvSpPr>
            <a:spLocks noGrp="1"/>
          </p:cNvSpPr>
          <p:nvPr>
            <p:ph type="body" sz="quarter" idx="11"/>
          </p:nvPr>
        </p:nvSpPr>
        <p:spPr>
          <a:xfrm>
            <a:off x="4533900" y="745066"/>
            <a:ext cx="40767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800">
                <a:solidFill>
                  <a:srgbClr val="002060"/>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077111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ce530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87234" y="104030"/>
            <a:ext cx="8686800" cy="381000"/>
          </a:xfrm>
          <a:prstGeom prst="rect">
            <a:avLst/>
          </a:prstGeom>
        </p:spPr>
        <p:txBody>
          <a:bodyPr/>
          <a:lstStyle>
            <a:lvl1pPr>
              <a:defRPr sz="24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526418"/>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hasCustomPrompt="1"/>
          </p:nvPr>
        </p:nvSpPr>
        <p:spPr>
          <a:xfrm>
            <a:off x="381000" y="745066"/>
            <a:ext cx="8458200" cy="5715000"/>
          </a:xfrm>
          <a:prstGeom prst="rect">
            <a:avLst/>
          </a:prstGeom>
        </p:spPr>
        <p:txBody>
          <a:bodyPr/>
          <a:lstStyle>
            <a:lvl1pPr>
              <a:spcBef>
                <a:spcPts val="1000"/>
              </a:spcBef>
              <a:spcAft>
                <a:spcPts val="500"/>
              </a:spcAft>
              <a:buFont typeface="Wingdings" pitchFamily="2" charset="2"/>
              <a:buChar char="q"/>
              <a:defRPr sz="2000">
                <a:solidFill>
                  <a:srgbClr val="002060"/>
                </a:solidFill>
              </a:defRPr>
            </a:lvl1pPr>
            <a:lvl2pPr>
              <a:spcBef>
                <a:spcPts val="600"/>
              </a:spcBef>
              <a:spcAft>
                <a:spcPts val="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
        <p:nvSpPr>
          <p:cNvPr id="5" name="Footer Placeholder 8"/>
          <p:cNvSpPr>
            <a:spLocks noGrp="1"/>
          </p:cNvSpPr>
          <p:nvPr>
            <p:ph type="ftr" sz="quarter" idx="3"/>
          </p:nvPr>
        </p:nvSpPr>
        <p:spPr>
          <a:xfrm>
            <a:off x="4343400" y="6542842"/>
            <a:ext cx="2286000"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293714718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17spring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176349" y="107913"/>
            <a:ext cx="8686800" cy="276970"/>
          </a:xfrm>
          <a:prstGeom prst="rect">
            <a:avLst/>
          </a:prstGeom>
        </p:spPr>
        <p:txBody>
          <a:bodyPr/>
          <a:lstStyle>
            <a:lvl1pPr>
              <a:defRPr sz="2000" b="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404949" y="457200"/>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6" name="Text Placeholder 11"/>
          <p:cNvSpPr>
            <a:spLocks noGrp="1"/>
          </p:cNvSpPr>
          <p:nvPr>
            <p:ph type="body" sz="quarter" idx="10" hasCustomPrompt="1"/>
          </p:nvPr>
        </p:nvSpPr>
        <p:spPr>
          <a:xfrm>
            <a:off x="404949" y="609600"/>
            <a:ext cx="8458200" cy="5832604"/>
          </a:xfrm>
          <a:prstGeom prst="rect">
            <a:avLst/>
          </a:prstGeom>
        </p:spPr>
        <p:txBody>
          <a:bodyPr/>
          <a:lstStyle>
            <a:lvl1pPr eaLnBrk="0" hangingPunct="0">
              <a:lnSpc>
                <a:spcPct val="100000"/>
              </a:lnSpc>
              <a:spcBef>
                <a:spcPts val="100"/>
              </a:spcBef>
              <a:spcAft>
                <a:spcPts val="400"/>
              </a:spcAft>
              <a:buFont typeface="Wingdings" pitchFamily="2" charset="2"/>
              <a:buChar char="q"/>
              <a:defRPr sz="2000">
                <a:solidFill>
                  <a:srgbClr val="002060"/>
                </a:solidFill>
              </a:defRPr>
            </a:lvl1pPr>
            <a:lvl2pPr>
              <a:spcBef>
                <a:spcPts val="100"/>
              </a:spcBef>
              <a:spcAft>
                <a:spcPts val="200"/>
              </a:spcAft>
              <a:buFont typeface="Courier New" pitchFamily="49" charset="0"/>
              <a:buChar char="o"/>
              <a:defRPr sz="1800">
                <a:solidFill>
                  <a:srgbClr val="002060"/>
                </a:solidFill>
              </a:defRPr>
            </a:lvl2pPr>
            <a:lvl3pPr>
              <a:defRPr>
                <a:solidFill>
                  <a:srgbClr val="002060"/>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673218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017spring 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228600" y="304800"/>
            <a:ext cx="6781800" cy="609600"/>
          </a:xfrm>
          <a:prstGeom prst="rect">
            <a:avLst/>
          </a:prstGeom>
          <a:gradFill>
            <a:gsLst>
              <a:gs pos="0">
                <a:srgbClr val="FFC000"/>
              </a:gs>
              <a:gs pos="39999">
                <a:schemeClr val="tx1">
                  <a:lumMod val="85000"/>
                </a:schemeClr>
              </a:gs>
              <a:gs pos="70000">
                <a:schemeClr val="tx2">
                  <a:lumMod val="90000"/>
                </a:schemeClr>
              </a:gs>
              <a:gs pos="88000">
                <a:srgbClr val="92D050"/>
              </a:gs>
              <a:gs pos="100000">
                <a:srgbClr val="8C3D91"/>
              </a:gs>
            </a:gsLst>
            <a:lin ang="5400000" scaled="0"/>
          </a:gradFill>
          <a:ln w="12700">
            <a:noFill/>
            <a:miter lim="800000"/>
            <a:headEnd/>
            <a:tailEnd/>
          </a:ln>
          <a:effectLst>
            <a:outerShdw dist="56796" dir="3806097" algn="ctr" rotWithShape="0">
              <a:srgbClr val="000000"/>
            </a:outerShdw>
          </a:effectLst>
        </p:spPr>
        <p:txBody>
          <a:bodyPr vert="horz" wrap="square" lIns="90488" tIns="44450" rIns="90488" bIns="44450" numCol="1" anchor="ctr" anchorCtr="0" compatLnSpc="1">
            <a:prstTxWarp prst="textNoShape">
              <a:avLst/>
            </a:prstTxWarp>
          </a:bodyPr>
          <a:lstStyle>
            <a:lvl1pPr>
              <a:defRPr>
                <a:solidFill>
                  <a:srgbClr val="002060"/>
                </a:solidFill>
              </a:defRPr>
            </a:lvl1pPr>
          </a:lstStyle>
          <a:p>
            <a:pPr lvl="0"/>
            <a:r>
              <a:rPr lang="en-US"/>
              <a:t>Click to edit Master title style</a:t>
            </a:r>
            <a:endParaRPr lang="en-US" dirty="0"/>
          </a:p>
        </p:txBody>
      </p:sp>
      <p:sp>
        <p:nvSpPr>
          <p:cNvPr id="17" name="Content Placeholder 16"/>
          <p:cNvSpPr>
            <a:spLocks noGrp="1"/>
          </p:cNvSpPr>
          <p:nvPr>
            <p:ph sz="quarter" idx="10"/>
          </p:nvPr>
        </p:nvSpPr>
        <p:spPr>
          <a:xfrm>
            <a:off x="381000" y="1042374"/>
            <a:ext cx="6477000" cy="5434626"/>
          </a:xfrm>
          <a:prstGeom prst="rect">
            <a:avLst/>
          </a:prstGeom>
          <a:ln>
            <a:solidFill>
              <a:srgbClr val="FF0000"/>
            </a:solidFill>
          </a:ln>
          <a:scene3d>
            <a:camera prst="orthographicFront"/>
            <a:lightRig rig="threePt" dir="t"/>
          </a:scene3d>
          <a:sp3d extrusionH="76200" prstMaterial="plastic">
            <a:extrusionClr>
              <a:srgbClr val="6600CC"/>
            </a:extrusionClr>
          </a:sp3d>
        </p:spPr>
        <p:txBody>
          <a:bodyPr/>
          <a:lstStyle>
            <a:lvl1pPr>
              <a:spcBef>
                <a:spcPts val="800"/>
              </a:spcBef>
              <a:spcAft>
                <a:spcPts val="200"/>
              </a:spcAft>
              <a:defRPr sz="2000">
                <a:solidFill>
                  <a:srgbClr val="002060"/>
                </a:solidFill>
              </a:defRPr>
            </a:lvl1pPr>
            <a:lvl2pPr>
              <a:spcBef>
                <a:spcPts val="400"/>
              </a:spcBef>
              <a:defRPr sz="1600">
                <a:solidFill>
                  <a:srgbClr val="002060"/>
                </a:solidFill>
              </a:defRPr>
            </a:lvl2pPr>
            <a:lvl3pPr>
              <a:defRPr>
                <a:solidFill>
                  <a:srgbClr val="002060"/>
                </a:solidFill>
              </a:defRPr>
            </a:lvl3pPr>
          </a:lstStyle>
          <a:p>
            <a:pPr lvl="0"/>
            <a:r>
              <a:rPr lang="en-US" dirty="0"/>
              <a:t>Edit Master text styles</a:t>
            </a:r>
          </a:p>
          <a:p>
            <a:pPr lvl="1"/>
            <a:r>
              <a:rPr lang="en-US" dirty="0"/>
              <a:t>Second level</a:t>
            </a:r>
          </a:p>
          <a:p>
            <a:pPr lvl="2"/>
            <a:r>
              <a:rPr lang="en-US" dirty="0"/>
              <a:t>Third level</a:t>
            </a:r>
          </a:p>
        </p:txBody>
      </p:sp>
      <p:pic>
        <p:nvPicPr>
          <p:cNvPr id="9" name="Picture 5" descr="bar"/>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185751" y="6359660"/>
            <a:ext cx="3726474" cy="49661"/>
          </a:xfrm>
          <a:prstGeom prst="rect">
            <a:avLst/>
          </a:prstGeom>
          <a:solidFill>
            <a:srgbClr val="FFC000"/>
          </a:solidFill>
          <a:ln w="9525">
            <a:solidFill>
              <a:srgbClr val="FFC000"/>
            </a:solidFill>
            <a:miter lim="800000"/>
            <a:headEnd/>
            <a:tailEnd/>
          </a:ln>
        </p:spPr>
      </p:pic>
      <p:sp>
        <p:nvSpPr>
          <p:cNvPr id="12" name="Rectangle 11"/>
          <p:cNvSpPr/>
          <p:nvPr/>
        </p:nvSpPr>
        <p:spPr>
          <a:xfrm>
            <a:off x="5134167" y="6050573"/>
            <a:ext cx="3705033" cy="369332"/>
          </a:xfrm>
          <a:prstGeom prst="rect">
            <a:avLst/>
          </a:prstGeom>
        </p:spPr>
        <p:txBody>
          <a:bodyPr wrap="square">
            <a:spAutoFit/>
          </a:bodyPr>
          <a:lstStyle/>
          <a:p>
            <a:pPr>
              <a:buFontTx/>
              <a:buNone/>
            </a:pPr>
            <a:r>
              <a:rPr lang="en-US" sz="1800" baseline="0" dirty="0">
                <a:solidFill>
                  <a:srgbClr val="002060"/>
                </a:solidFill>
                <a:effectLst/>
              </a:rPr>
              <a:t>Software and Hardware Co-Design</a:t>
            </a:r>
            <a:endParaRPr lang="en-US" sz="1800" dirty="0">
              <a:solidFill>
                <a:srgbClr val="00B0F0"/>
              </a:solidFill>
              <a:effectLst/>
            </a:endParaRPr>
          </a:p>
        </p:txBody>
      </p:sp>
      <p:sp>
        <p:nvSpPr>
          <p:cNvPr id="14" name="Rectangle 13"/>
          <p:cNvSpPr/>
          <p:nvPr/>
        </p:nvSpPr>
        <p:spPr>
          <a:xfrm>
            <a:off x="7115367" y="378767"/>
            <a:ext cx="1818126" cy="461665"/>
          </a:xfrm>
          <a:prstGeom prst="rect">
            <a:avLst/>
          </a:prstGeom>
          <a:noFill/>
        </p:spPr>
        <p:txBody>
          <a:bodyPr wrap="none" lIns="91440" tIns="45720" rIns="91440" bIns="45720">
            <a:spAutoFit/>
          </a:bodyPr>
          <a:lstStyle/>
          <a:p>
            <a:pPr algn="ctr">
              <a:buNone/>
            </a:pPr>
            <a:r>
              <a:rPr lang="en-US" sz="2400" b="0" cap="none" spc="0" dirty="0">
                <a:ln w="0"/>
                <a:solidFill>
                  <a:srgbClr val="0070C0"/>
                </a:solidFill>
                <a:effectLst>
                  <a:reflection blurRad="6350" stA="53000" endA="300" endPos="35500" dir="5400000" sy="-90000" algn="bl" rotWithShape="0"/>
                </a:effectLst>
              </a:rPr>
              <a:t>Spring 2019</a:t>
            </a:r>
          </a:p>
        </p:txBody>
      </p:sp>
      <p:pic>
        <p:nvPicPr>
          <p:cNvPr id="15" name="Picture 2" descr="http://www.mouser.com/images/digilentinc/lrg/410-279-K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473" y="3505200"/>
            <a:ext cx="1749425" cy="14870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12328" y="5062194"/>
            <a:ext cx="1899897" cy="276999"/>
          </a:xfrm>
          <a:prstGeom prst="rect">
            <a:avLst/>
          </a:prstGeom>
          <a:noFill/>
        </p:spPr>
        <p:txBody>
          <a:bodyPr wrap="square" rtlCol="0">
            <a:spAutoFit/>
          </a:bodyPr>
          <a:lstStyle/>
          <a:p>
            <a:r>
              <a:rPr lang="en-US" sz="1200" dirty="0">
                <a:effectLst/>
              </a:rPr>
              <a:t>Zybo Development Board</a:t>
            </a:r>
          </a:p>
        </p:txBody>
      </p:sp>
      <p:pic>
        <p:nvPicPr>
          <p:cNvPr id="18" name="Picture 17"/>
          <p:cNvPicPr>
            <a:picLocks noChangeAspect="1"/>
          </p:cNvPicPr>
          <p:nvPr/>
        </p:nvPicPr>
        <p:blipFill>
          <a:blip r:embed="rId4"/>
          <a:stretch>
            <a:fillRect/>
          </a:stretch>
        </p:blipFill>
        <p:spPr>
          <a:xfrm>
            <a:off x="7997047" y="5322454"/>
            <a:ext cx="673837" cy="690225"/>
          </a:xfrm>
          <a:prstGeom prst="rect">
            <a:avLst/>
          </a:prstGeom>
        </p:spPr>
      </p:pic>
    </p:spTree>
    <p:extLst>
      <p:ext uri="{BB962C8B-B14F-4D97-AF65-F5344CB8AC3E}">
        <p14:creationId xmlns:p14="http://schemas.microsoft.com/office/powerpoint/2010/main" val="3568353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017spring 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64831"/>
            <a:ext cx="8763000" cy="321734"/>
          </a:xfrm>
          <a:prstGeom prst="rect">
            <a:avLst/>
          </a:prstGeom>
        </p:spPr>
        <p:txBody>
          <a:bodyPr/>
          <a:lstStyle>
            <a:lvl1pPr>
              <a:defRPr sz="2400">
                <a:solidFill>
                  <a:srgbClr val="002060"/>
                </a:solidFill>
              </a:defRPr>
            </a:lvl1pPr>
          </a:lstStyle>
          <a:p>
            <a:r>
              <a:rPr lang="en-US" dirty="0"/>
              <a:t>Click to edit Master title style</a:t>
            </a:r>
          </a:p>
        </p:txBody>
      </p:sp>
      <p:sp>
        <p:nvSpPr>
          <p:cNvPr id="4" name="Line 13"/>
          <p:cNvSpPr>
            <a:spLocks noChangeShapeType="1"/>
          </p:cNvSpPr>
          <p:nvPr/>
        </p:nvSpPr>
        <p:spPr bwMode="auto">
          <a:xfrm>
            <a:off x="381000" y="457200"/>
            <a:ext cx="8229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0078906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017spring half 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534400" cy="381000"/>
          </a:xfrm>
          <a:prstGeom prst="rect">
            <a:avLst/>
          </a:prstGeom>
        </p:spPr>
        <p:txBody>
          <a:bodyPr/>
          <a:lstStyle>
            <a:lvl1pPr>
              <a:defRPr sz="2400">
                <a:solidFill>
                  <a:srgbClr val="002060"/>
                </a:solidFill>
              </a:defRPr>
            </a:lvl1pPr>
          </a:lstStyle>
          <a:p>
            <a:r>
              <a:rPr lang="en-US" dirty="0"/>
              <a:t>Click to edit Master title style</a:t>
            </a:r>
          </a:p>
        </p:txBody>
      </p:sp>
      <p:sp>
        <p:nvSpPr>
          <p:cNvPr id="4" name="Line 13"/>
          <p:cNvSpPr>
            <a:spLocks noChangeShapeType="1"/>
          </p:cNvSpPr>
          <p:nvPr/>
        </p:nvSpPr>
        <p:spPr bwMode="auto">
          <a:xfrm flipV="1">
            <a:off x="381000" y="457200"/>
            <a:ext cx="8082379" cy="11099"/>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228600" y="685800"/>
            <a:ext cx="4419600" cy="5715000"/>
          </a:xfrm>
          <a:prstGeom prst="rect">
            <a:avLst/>
          </a:prstGeom>
        </p:spPr>
        <p:txBody>
          <a:bodyPr/>
          <a:lstStyle>
            <a:lvl1pPr>
              <a:spcBef>
                <a:spcPts val="600"/>
              </a:spcBef>
              <a:buFont typeface="Wingdings" pitchFamily="2" charset="2"/>
              <a:buChar char="q"/>
              <a:defRPr sz="2000" b="0">
                <a:solidFill>
                  <a:srgbClr val="002060"/>
                </a:solidFill>
              </a:defRPr>
            </a:lvl1pPr>
            <a:lvl2pPr>
              <a:spcBef>
                <a:spcPts val="300"/>
              </a:spcBef>
              <a:buFont typeface="Courier New" pitchFamily="49" charset="0"/>
              <a:buChar char="o"/>
              <a:defRPr sz="1800" b="0">
                <a:solidFill>
                  <a:srgbClr val="002060"/>
                </a:solidFill>
              </a:defRPr>
            </a:lvl2pPr>
            <a:lvl3pPr>
              <a:defRPr>
                <a:solidFill>
                  <a:srgbClr val="002060"/>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298647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017spring half 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3505200" cy="381000"/>
          </a:xfrm>
          <a:prstGeom prst="rect">
            <a:avLst/>
          </a:prstGeom>
        </p:spPr>
        <p:txBody>
          <a:bodyPr/>
          <a:lstStyle>
            <a:lvl1pPr algn="l">
              <a:defRPr sz="200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a:off x="228600" y="609600"/>
            <a:ext cx="36576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31155975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017spring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6718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ece530 poin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152400" y="129542"/>
            <a:ext cx="8686800" cy="381000"/>
          </a:xfrm>
          <a:prstGeom prst="rect">
            <a:avLst/>
          </a:prstGeom>
        </p:spPr>
        <p:txBody>
          <a:bodyPr/>
          <a:lstStyle>
            <a:lvl1pPr>
              <a:defRPr sz="2400" b="0">
                <a:solidFill>
                  <a:srgbClr val="002060"/>
                </a:solidFill>
              </a:defRPr>
            </a:lvl1pPr>
          </a:lstStyle>
          <a:p>
            <a:r>
              <a:rPr lang="en-US"/>
              <a:t>Click to edit Master title style</a:t>
            </a:r>
            <a:endParaRPr lang="en-US" dirty="0"/>
          </a:p>
        </p:txBody>
      </p:sp>
      <p:sp>
        <p:nvSpPr>
          <p:cNvPr id="4" name="Line 13"/>
          <p:cNvSpPr>
            <a:spLocks noChangeShapeType="1"/>
          </p:cNvSpPr>
          <p:nvPr/>
        </p:nvSpPr>
        <p:spPr bwMode="auto">
          <a:xfrm flipV="1">
            <a:off x="457200" y="526418"/>
            <a:ext cx="8153400" cy="0"/>
          </a:xfrm>
          <a:prstGeom prst="line">
            <a:avLst/>
          </a:prstGeom>
          <a:noFill/>
          <a:ln w="57150" cmpd="thinThick">
            <a:solidFill>
              <a:srgbClr val="CCCC00"/>
            </a:solidFill>
            <a:miter lim="800000"/>
            <a:headEnd/>
            <a:tailEnd/>
          </a:ln>
          <a:effectLst/>
        </p:spPr>
        <p:txBody>
          <a:bodyPr wrap="none" anchor="ctr"/>
          <a:lstStyle/>
          <a:p>
            <a:pPr>
              <a:defRPr/>
            </a:pPr>
            <a:endParaRPr lang="en-US" dirty="0"/>
          </a:p>
        </p:txBody>
      </p:sp>
      <p:sp>
        <p:nvSpPr>
          <p:cNvPr id="12" name="Text Placeholder 11"/>
          <p:cNvSpPr>
            <a:spLocks noGrp="1"/>
          </p:cNvSpPr>
          <p:nvPr>
            <p:ph type="body" sz="quarter" idx="10"/>
          </p:nvPr>
        </p:nvSpPr>
        <p:spPr>
          <a:xfrm>
            <a:off x="381000" y="745066"/>
            <a:ext cx="38100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600">
                <a:solidFill>
                  <a:srgbClr val="002060"/>
                </a:solidFill>
              </a:defRPr>
            </a:lvl2pPr>
          </a:lstStyle>
          <a:p>
            <a:pPr lvl="0"/>
            <a:r>
              <a:rPr lang="en-US" dirty="0"/>
              <a:t>Edit Master text styles</a:t>
            </a:r>
          </a:p>
          <a:p>
            <a:pPr lvl="1"/>
            <a:r>
              <a:rPr lang="en-US" dirty="0"/>
              <a:t>Second level</a:t>
            </a:r>
          </a:p>
        </p:txBody>
      </p:sp>
      <p:sp>
        <p:nvSpPr>
          <p:cNvPr id="5"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p>
        </p:txBody>
      </p:sp>
      <p:sp>
        <p:nvSpPr>
          <p:cNvPr id="6" name="Text Placeholder 11"/>
          <p:cNvSpPr>
            <a:spLocks noGrp="1"/>
          </p:cNvSpPr>
          <p:nvPr>
            <p:ph type="body" sz="quarter" idx="11"/>
          </p:nvPr>
        </p:nvSpPr>
        <p:spPr>
          <a:xfrm>
            <a:off x="4533900" y="745066"/>
            <a:ext cx="4076700" cy="5715000"/>
          </a:xfrm>
          <a:prstGeom prst="rect">
            <a:avLst/>
          </a:prstGeom>
        </p:spPr>
        <p:txBody>
          <a:bodyPr/>
          <a:lstStyle>
            <a:lvl1pPr>
              <a:spcBef>
                <a:spcPts val="1000"/>
              </a:spcBef>
              <a:buFont typeface="Wingdings" pitchFamily="2" charset="2"/>
              <a:buChar char="q"/>
              <a:defRPr sz="2000">
                <a:solidFill>
                  <a:srgbClr val="002060"/>
                </a:solidFill>
              </a:defRPr>
            </a:lvl1pPr>
            <a:lvl2pPr>
              <a:spcBef>
                <a:spcPts val="1000"/>
              </a:spcBef>
              <a:spcAft>
                <a:spcPts val="600"/>
              </a:spcAft>
              <a:buFont typeface="Courier New" pitchFamily="49" charset="0"/>
              <a:buChar char="o"/>
              <a:defRPr sz="1800">
                <a:solidFill>
                  <a:srgbClr val="002060"/>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7541037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ece530 blank">
    <p:spTree>
      <p:nvGrpSpPr>
        <p:cNvPr id="1" name=""/>
        <p:cNvGrpSpPr/>
        <p:nvPr/>
      </p:nvGrpSpPr>
      <p:grpSpPr>
        <a:xfrm>
          <a:off x="0" y="0"/>
          <a:ext cx="0" cy="0"/>
          <a:chOff x="0" y="0"/>
          <a:chExt cx="0" cy="0"/>
        </a:xfrm>
      </p:grpSpPr>
      <p:sp>
        <p:nvSpPr>
          <p:cNvPr id="2" name="Footer Placeholder 8"/>
          <p:cNvSpPr>
            <a:spLocks noGrp="1"/>
          </p:cNvSpPr>
          <p:nvPr>
            <p:ph type="ftr" sz="quarter" idx="3"/>
          </p:nvPr>
        </p:nvSpPr>
        <p:spPr>
          <a:xfrm>
            <a:off x="4343400" y="6542842"/>
            <a:ext cx="1746742" cy="291646"/>
          </a:xfrm>
          <a:prstGeom prst="rect">
            <a:avLst/>
          </a:prstGeom>
        </p:spPr>
        <p:txBody>
          <a:bodyPr/>
          <a:lstStyle>
            <a:lvl1pPr>
              <a:defRPr>
                <a:effectLst/>
              </a:defRPr>
            </a:lvl1pPr>
          </a:lstStyle>
          <a:p>
            <a:r>
              <a:rPr lang="en-US" dirty="0"/>
              <a:t>© </a:t>
            </a:r>
            <a:r>
              <a:rPr lang="en-US" sz="1100" dirty="0"/>
              <a:t>Copyright 2014 Xilinx</a:t>
            </a:r>
          </a:p>
        </p:txBody>
      </p:sp>
    </p:spTree>
    <p:extLst>
      <p:ext uri="{BB962C8B-B14F-4D97-AF65-F5344CB8AC3E}">
        <p14:creationId xmlns:p14="http://schemas.microsoft.com/office/powerpoint/2010/main" val="2118487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5" name="Picture 4" descr="C:\Documents and Settings\Jennifer Lockhart\Desktop\Picture2 copy.jpg"/>
          <p:cNvPicPr>
            <a:picLocks noChangeArrowheads="1"/>
          </p:cNvPicPr>
          <p:nvPr/>
        </p:nvPicPr>
        <p:blipFill>
          <a:blip r:embed="rId12"/>
          <a:srcRect t="24879"/>
          <a:stretch>
            <a:fillRect/>
          </a:stretch>
        </p:blipFill>
        <p:spPr bwMode="auto">
          <a:xfrm>
            <a:off x="0" y="0"/>
            <a:ext cx="9144000" cy="6858000"/>
          </a:xfrm>
          <a:prstGeom prst="rect">
            <a:avLst/>
          </a:prstGeom>
          <a:noFill/>
        </p:spPr>
      </p:pic>
      <p:sp>
        <p:nvSpPr>
          <p:cNvPr id="6" name="Slide Number Placeholder 4"/>
          <p:cNvSpPr txBox="1">
            <a:spLocks/>
          </p:cNvSpPr>
          <p:nvPr/>
        </p:nvSpPr>
        <p:spPr>
          <a:xfrm>
            <a:off x="76200" y="6506103"/>
            <a:ext cx="4114800" cy="365125"/>
          </a:xfrm>
          <a:prstGeom prst="rect">
            <a:avLst/>
          </a:prstGeom>
        </p:spPr>
        <p:txBody>
          <a:bodyPr vert="horz" lIns="91440" tIns="45720" rIns="91440" bIns="45720" rtlCol="0" anchor="ctr"/>
          <a:lstStyle>
            <a:defPPr>
              <a:defRPr lang="en-US"/>
            </a:defPPr>
            <a:lvl1pPr algn="r" rtl="0" eaLnBrk="0" fontAlgn="base" hangingPunct="0">
              <a:spcBef>
                <a:spcPct val="20000"/>
              </a:spcBef>
              <a:spcAft>
                <a:spcPct val="0"/>
              </a:spcAft>
              <a:buChar char="•"/>
              <a:defRPr kumimoji="1" sz="900" kern="1200">
                <a:solidFill>
                  <a:srgbClr val="FFC000"/>
                </a:solidFill>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lgn="l">
              <a:buFontTx/>
              <a:buNone/>
            </a:pPr>
            <a:r>
              <a:rPr lang="en-US" b="0" dirty="0">
                <a:solidFill>
                  <a:srgbClr val="0070C0"/>
                </a:solidFill>
                <a:effectLst/>
                <a:latin typeface="Times" panose="02020603050405020304" pitchFamily="18" charset="0"/>
                <a:cs typeface="Times" panose="02020603050405020304" pitchFamily="18" charset="0"/>
              </a:rPr>
              <a:t>Lecture 10</a:t>
            </a:r>
            <a:r>
              <a:rPr lang="en-US" b="0" baseline="0" dirty="0">
                <a:solidFill>
                  <a:srgbClr val="0070C0"/>
                </a:solidFill>
                <a:effectLst/>
                <a:latin typeface="Times" panose="02020603050405020304" pitchFamily="18" charset="0"/>
                <a:cs typeface="Times" panose="02020603050405020304" pitchFamily="18" charset="0"/>
              </a:rPr>
              <a:t> </a:t>
            </a:r>
            <a:r>
              <a:rPr lang="en-US" dirty="0">
                <a:solidFill>
                  <a:srgbClr val="0070C0"/>
                </a:solidFill>
              </a:rPr>
              <a:t>Introduction to Zynq, Zybo, Vivado</a:t>
            </a:r>
            <a:r>
              <a:rPr lang="en-US" b="0" baseline="0" dirty="0">
                <a:solidFill>
                  <a:srgbClr val="0070C0"/>
                </a:solidFill>
                <a:effectLst/>
                <a:latin typeface="Times" panose="02020603050405020304" pitchFamily="18" charset="0"/>
                <a:cs typeface="Times" panose="02020603050405020304" pitchFamily="18" charset="0"/>
              </a:rPr>
              <a:t> Spring </a:t>
            </a:r>
            <a:r>
              <a:rPr lang="en-US" b="0" dirty="0">
                <a:solidFill>
                  <a:srgbClr val="0070C0"/>
                </a:solidFill>
                <a:effectLst/>
                <a:latin typeface="Times" panose="02020603050405020304" pitchFamily="18" charset="0"/>
                <a:cs typeface="Times" panose="02020603050405020304" pitchFamily="18" charset="0"/>
              </a:rPr>
              <a:t>2019 HUST --  </a:t>
            </a:r>
            <a:fld id="{8D53829D-69C5-427B-BC55-CADFE39DF8BA}" type="slidenum">
              <a:rPr lang="en-US" b="0" smtClean="0">
                <a:solidFill>
                  <a:srgbClr val="0070C0"/>
                </a:solidFill>
                <a:effectLst/>
                <a:latin typeface="Times" panose="02020603050405020304" pitchFamily="18" charset="0"/>
                <a:cs typeface="Times" panose="02020603050405020304" pitchFamily="18" charset="0"/>
              </a:rPr>
              <a:pPr algn="l">
                <a:buFontTx/>
                <a:buNone/>
              </a:pPr>
              <a:t>‹#›</a:t>
            </a:fld>
            <a:endParaRPr lang="en-US" b="0" dirty="0">
              <a:solidFill>
                <a:srgbClr val="0070C0"/>
              </a:solidFill>
              <a:effectLst/>
              <a:latin typeface="Times" panose="02020603050405020304" pitchFamily="18" charset="0"/>
              <a:cs typeface="Times" panose="02020603050405020304" pitchFamily="18" charset="0"/>
            </a:endParaRPr>
          </a:p>
        </p:txBody>
      </p:sp>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05600" y="6506103"/>
            <a:ext cx="2312133" cy="318915"/>
          </a:xfrm>
          <a:prstGeom prst="rect">
            <a:avLst/>
          </a:prstGeom>
        </p:spPr>
      </p:pic>
    </p:spTree>
    <p:extLst>
      <p:ext uri="{BB962C8B-B14F-4D97-AF65-F5344CB8AC3E}">
        <p14:creationId xmlns:p14="http://schemas.microsoft.com/office/powerpoint/2010/main" val="652608833"/>
      </p:ext>
    </p:extLst>
  </p:cSld>
  <p:clrMap bg1="dk2" tx1="lt1" bg2="dk1"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9" r:id="rId9"/>
    <p:sldLayoutId id="2147483770" r:id="rId10"/>
  </p:sldLayoutIdLst>
  <p:hf sldNum="0" hdr="0" ftr="0" dt="0"/>
  <p:txStyles>
    <p:titleStyle>
      <a:lvl1pPr algn="ctr" rtl="0" eaLnBrk="1" fontAlgn="base" hangingPunct="1">
        <a:lnSpc>
          <a:spcPct val="85000"/>
        </a:lnSpc>
        <a:spcBef>
          <a:spcPct val="0"/>
        </a:spcBef>
        <a:spcAft>
          <a:spcPct val="0"/>
        </a:spcAft>
        <a:defRPr kumimoji="1" sz="2400">
          <a:solidFill>
            <a:srgbClr val="FF0000"/>
          </a:solidFill>
          <a:latin typeface="+mj-lt"/>
          <a:ea typeface="+mj-ea"/>
          <a:cs typeface="+mj-cs"/>
        </a:defRPr>
      </a:lvl1pPr>
      <a:lvl2pPr algn="l" rtl="0" eaLnBrk="1" fontAlgn="base" hangingPunct="1">
        <a:lnSpc>
          <a:spcPct val="85000"/>
        </a:lnSpc>
        <a:spcBef>
          <a:spcPct val="0"/>
        </a:spcBef>
        <a:spcAft>
          <a:spcPct val="0"/>
        </a:spcAft>
        <a:defRPr kumimoji="1" sz="2400">
          <a:solidFill>
            <a:schemeClr val="tx1"/>
          </a:solidFill>
          <a:latin typeface="Tahoma" pitchFamily="34" charset="0"/>
        </a:defRPr>
      </a:lvl2pPr>
      <a:lvl3pPr algn="l" rtl="0" eaLnBrk="1" fontAlgn="base" hangingPunct="1">
        <a:lnSpc>
          <a:spcPct val="85000"/>
        </a:lnSpc>
        <a:spcBef>
          <a:spcPct val="0"/>
        </a:spcBef>
        <a:spcAft>
          <a:spcPct val="0"/>
        </a:spcAft>
        <a:defRPr kumimoji="1" sz="2400">
          <a:solidFill>
            <a:schemeClr val="tx1"/>
          </a:solidFill>
          <a:latin typeface="Tahoma" pitchFamily="34" charset="0"/>
        </a:defRPr>
      </a:lvl3pPr>
      <a:lvl4pPr algn="l" rtl="0" eaLnBrk="1" fontAlgn="base" hangingPunct="1">
        <a:lnSpc>
          <a:spcPct val="85000"/>
        </a:lnSpc>
        <a:spcBef>
          <a:spcPct val="0"/>
        </a:spcBef>
        <a:spcAft>
          <a:spcPct val="0"/>
        </a:spcAft>
        <a:defRPr kumimoji="1" sz="2400">
          <a:solidFill>
            <a:schemeClr val="tx1"/>
          </a:solidFill>
          <a:latin typeface="Tahoma" pitchFamily="34" charset="0"/>
        </a:defRPr>
      </a:lvl4pPr>
      <a:lvl5pPr algn="l" rtl="0" eaLnBrk="1" fontAlgn="base" hangingPunct="1">
        <a:lnSpc>
          <a:spcPct val="85000"/>
        </a:lnSpc>
        <a:spcBef>
          <a:spcPct val="0"/>
        </a:spcBef>
        <a:spcAft>
          <a:spcPct val="0"/>
        </a:spcAft>
        <a:defRPr kumimoji="1" sz="2400">
          <a:solidFill>
            <a:schemeClr val="tx1"/>
          </a:solidFill>
          <a:latin typeface="Tahoma" pitchFamily="34" charset="0"/>
        </a:defRPr>
      </a:lvl5pPr>
      <a:lvl6pPr marL="457200" algn="l" rtl="0" eaLnBrk="1" fontAlgn="base" hangingPunct="1">
        <a:lnSpc>
          <a:spcPct val="85000"/>
        </a:lnSpc>
        <a:spcBef>
          <a:spcPct val="0"/>
        </a:spcBef>
        <a:spcAft>
          <a:spcPct val="0"/>
        </a:spcAft>
        <a:defRPr kumimoji="1" sz="2400">
          <a:solidFill>
            <a:srgbClr val="0000FF"/>
          </a:solidFill>
          <a:latin typeface="Tahoma" pitchFamily="34" charset="0"/>
        </a:defRPr>
      </a:lvl6pPr>
      <a:lvl7pPr marL="914400" algn="l" rtl="0" eaLnBrk="1" fontAlgn="base" hangingPunct="1">
        <a:lnSpc>
          <a:spcPct val="85000"/>
        </a:lnSpc>
        <a:spcBef>
          <a:spcPct val="0"/>
        </a:spcBef>
        <a:spcAft>
          <a:spcPct val="0"/>
        </a:spcAft>
        <a:defRPr kumimoji="1" sz="2400">
          <a:solidFill>
            <a:srgbClr val="0000FF"/>
          </a:solidFill>
          <a:latin typeface="Tahoma" pitchFamily="34" charset="0"/>
        </a:defRPr>
      </a:lvl7pPr>
      <a:lvl8pPr marL="1371600" algn="l" rtl="0" eaLnBrk="1" fontAlgn="base" hangingPunct="1">
        <a:lnSpc>
          <a:spcPct val="85000"/>
        </a:lnSpc>
        <a:spcBef>
          <a:spcPct val="0"/>
        </a:spcBef>
        <a:spcAft>
          <a:spcPct val="0"/>
        </a:spcAft>
        <a:defRPr kumimoji="1" sz="2400">
          <a:solidFill>
            <a:srgbClr val="0000FF"/>
          </a:solidFill>
          <a:latin typeface="Tahoma" pitchFamily="34" charset="0"/>
        </a:defRPr>
      </a:lvl8pPr>
      <a:lvl9pPr marL="1828800" algn="l" rtl="0" eaLnBrk="1" fontAlgn="base" hangingPunct="1">
        <a:lnSpc>
          <a:spcPct val="85000"/>
        </a:lnSpc>
        <a:spcBef>
          <a:spcPct val="0"/>
        </a:spcBef>
        <a:spcAft>
          <a:spcPct val="0"/>
        </a:spcAft>
        <a:defRPr kumimoji="1" sz="2400">
          <a:solidFill>
            <a:srgbClr val="0000FF"/>
          </a:solidFill>
          <a:latin typeface="Tahoma" pitchFamily="34" charset="0"/>
        </a:defRPr>
      </a:lvl9pPr>
    </p:titleStyle>
    <p:bodyStyle>
      <a:lvl1pPr marL="342900" indent="-342900" algn="l" rtl="0" eaLnBrk="1" fontAlgn="base" hangingPunct="1">
        <a:spcBef>
          <a:spcPct val="60000"/>
        </a:spcBef>
        <a:spcAft>
          <a:spcPct val="0"/>
        </a:spcAft>
        <a:buClr>
          <a:srgbClr val="6600CC"/>
        </a:buClr>
        <a:buFont typeface="Wingdings" pitchFamily="2" charset="2"/>
        <a:buChar char="q"/>
        <a:defRPr kumimoji="1" sz="2200">
          <a:solidFill>
            <a:srgbClr val="FF0000"/>
          </a:solidFill>
          <a:latin typeface="+mn-lt"/>
          <a:ea typeface="+mn-ea"/>
          <a:cs typeface="+mn-cs"/>
        </a:defRPr>
      </a:lvl1pPr>
      <a:lvl2pPr marL="742950" indent="-285750" algn="l" rtl="0" eaLnBrk="1" fontAlgn="base" hangingPunct="1">
        <a:spcBef>
          <a:spcPct val="40000"/>
        </a:spcBef>
        <a:spcAft>
          <a:spcPct val="0"/>
        </a:spcAft>
        <a:buClr>
          <a:srgbClr val="6600CC"/>
        </a:buClr>
        <a:buFont typeface="Courier New" pitchFamily="49" charset="0"/>
        <a:buChar char="o"/>
        <a:defRPr kumimoji="1" sz="1800">
          <a:solidFill>
            <a:srgbClr val="FF0000"/>
          </a:solidFill>
          <a:latin typeface="+mn-lt"/>
        </a:defRPr>
      </a:lvl2pPr>
      <a:lvl3pPr marL="1143000" indent="-228600" algn="l" rtl="0" eaLnBrk="1" fontAlgn="base" hangingPunct="1">
        <a:lnSpc>
          <a:spcPct val="95000"/>
        </a:lnSpc>
        <a:spcBef>
          <a:spcPct val="35000"/>
        </a:spcBef>
        <a:spcAft>
          <a:spcPct val="0"/>
        </a:spcAft>
        <a:buClr>
          <a:srgbClr val="6600CC"/>
        </a:buClr>
        <a:buFont typeface="Vivaldi" pitchFamily="66" charset="0"/>
        <a:buChar char="#"/>
        <a:defRPr kumimoji="1">
          <a:solidFill>
            <a:srgbClr val="FF0000"/>
          </a:solidFill>
          <a:latin typeface="+mn-lt"/>
        </a:defRPr>
      </a:lvl3pPr>
      <a:lvl4pPr marL="1600200" indent="-228600" algn="l" rtl="0" eaLnBrk="1" fontAlgn="base" hangingPunct="1">
        <a:lnSpc>
          <a:spcPct val="75000"/>
        </a:lnSpc>
        <a:spcBef>
          <a:spcPct val="3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5pPr>
      <a:lvl6pPr marL="25146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6pPr>
      <a:lvl7pPr marL="29718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7pPr>
      <a:lvl8pPr marL="34290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8pPr>
      <a:lvl9pPr marL="3886200" indent="-228600" algn="l" rtl="0" eaLnBrk="1" fontAlgn="base" hangingPunct="1">
        <a:lnSpc>
          <a:spcPct val="75000"/>
        </a:lnSpc>
        <a:spcBef>
          <a:spcPct val="30000"/>
        </a:spcBef>
        <a:spcAft>
          <a:spcPct val="0"/>
        </a:spcAft>
        <a:buChar char="»"/>
        <a:defRPr kumimoji="1">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ZYBO_RM_B_V6.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The_Zynq_Book_ebook.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xilinx.com/products/technology/high-speed-serial/56g.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ore.digilentinc.com/pmod-peripheral-modul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xilinx.com/products/technology/high-speed-serial/56g.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hyperlink" Target="http://www.xilinx.com/products/technology/high-speed-serial/56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tek.com/blog/time-get-ready-pam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10 Introduction to Zybo, Vivado, Lab #4</a:t>
            </a:r>
          </a:p>
        </p:txBody>
      </p:sp>
      <p:sp>
        <p:nvSpPr>
          <p:cNvPr id="3" name="Content Placeholder 2"/>
          <p:cNvSpPr>
            <a:spLocks noGrp="1"/>
          </p:cNvSpPr>
          <p:nvPr>
            <p:ph sz="quarter" idx="10"/>
          </p:nvPr>
        </p:nvSpPr>
        <p:spPr/>
        <p:txBody>
          <a:bodyPr/>
          <a:lstStyle/>
          <a:p>
            <a:r>
              <a:rPr lang="en-US" dirty="0"/>
              <a:t>Pulse Amplitude Modulation 4 (PAM4) </a:t>
            </a:r>
          </a:p>
          <a:p>
            <a:r>
              <a:rPr lang="en-US" dirty="0"/>
              <a:t>Xilinx vs. Altera (Intel)</a:t>
            </a:r>
          </a:p>
          <a:p>
            <a:r>
              <a:rPr lang="en-US" dirty="0"/>
              <a:t>Prerequisites and </a:t>
            </a:r>
            <a:r>
              <a:rPr lang="en-US" altLang="zh-CN" dirty="0">
                <a:ea typeface="宋体" charset="-122"/>
              </a:rPr>
              <a:t>Platform Support</a:t>
            </a:r>
          </a:p>
          <a:p>
            <a:r>
              <a:rPr lang="en-US" dirty="0">
                <a:ea typeface="宋体" charset="-122"/>
              </a:rPr>
              <a:t>Hardware and Software Codesign with Zynq</a:t>
            </a:r>
          </a:p>
          <a:p>
            <a:r>
              <a:rPr lang="en-US" altLang="zh-CN" dirty="0">
                <a:cs typeface="Arial" pitchFamily="34" charset="0"/>
              </a:rPr>
              <a:t>The Zynq-7000 AP SoC Chip architecture</a:t>
            </a:r>
          </a:p>
          <a:p>
            <a:r>
              <a:rPr lang="en-US" dirty="0">
                <a:ea typeface="宋体" charset="-122"/>
              </a:rPr>
              <a:t>The Zybo Board and Zynq 7000 Chip</a:t>
            </a:r>
            <a:endParaRPr lang="en-US" dirty="0"/>
          </a:p>
          <a:p>
            <a:r>
              <a:rPr lang="en-US" dirty="0"/>
              <a:t>Xilinx University Program: Embedded Systems Development using Zynq</a:t>
            </a:r>
          </a:p>
          <a:p>
            <a:r>
              <a:rPr lang="en-US" dirty="0"/>
              <a:t>The First Five Labs from Xilinx University Program: Embedded Systems Development using Zynq</a:t>
            </a:r>
          </a:p>
          <a:p>
            <a:r>
              <a:rPr lang="en-US" dirty="0"/>
              <a:t>Altera’s Cyclone V SoC</a:t>
            </a:r>
          </a:p>
          <a:p>
            <a:r>
              <a:rPr lang="en-US" dirty="0"/>
              <a:t>Lab #4: </a:t>
            </a:r>
            <a:r>
              <a:rPr lang="en-US" altLang="zh-CN" dirty="0"/>
              <a:t>ZYNQ1-1 to 1-16 and ZYNQ2-1 to 2-16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3" name="Text Placeholder 2"/>
          <p:cNvSpPr>
            <a:spLocks noGrp="1"/>
          </p:cNvSpPr>
          <p:nvPr>
            <p:ph type="body" sz="quarter" idx="10"/>
          </p:nvPr>
        </p:nvSpPr>
        <p:spPr>
          <a:prstGeom prst="rect">
            <a:avLst/>
          </a:prstGeom>
        </p:spPr>
        <p:txBody>
          <a:bodyPr/>
          <a:lstStyle/>
          <a:p>
            <a:pPr>
              <a:lnSpc>
                <a:spcPct val="100000"/>
              </a:lnSpc>
              <a:tabLst>
                <a:tab pos="228600" algn="l"/>
              </a:tabLst>
            </a:pPr>
            <a:r>
              <a:rPr lang="en-US" dirty="0"/>
              <a:t>Introduce Xilinx Zybo Zynq-7000 ARM/FPGA SoC Trainer Board, Rev B</a:t>
            </a:r>
          </a:p>
          <a:p>
            <a:pPr>
              <a:lnSpc>
                <a:spcPct val="100000"/>
              </a:lnSpc>
              <a:tabLst>
                <a:tab pos="228600" algn="l"/>
              </a:tabLst>
            </a:pPr>
            <a:r>
              <a:rPr lang="en-US" dirty="0"/>
              <a:t>Introduce Xilinx Vivado Design Suite</a:t>
            </a:r>
          </a:p>
          <a:p>
            <a:pPr>
              <a:lnSpc>
                <a:spcPct val="100000"/>
              </a:lnSpc>
              <a:tabLst>
                <a:tab pos="228600" algn="l"/>
              </a:tabLst>
            </a:pPr>
            <a:r>
              <a:rPr lang="en-US" dirty="0"/>
              <a:t>Introduce Software Development Kit (SDK)</a:t>
            </a:r>
          </a:p>
          <a:p>
            <a:pPr>
              <a:lnSpc>
                <a:spcPct val="100000"/>
              </a:lnSpc>
              <a:tabLst>
                <a:tab pos="228600" algn="l"/>
              </a:tabLst>
            </a:pPr>
            <a:r>
              <a:rPr lang="en-US" dirty="0"/>
              <a:t>Introduce Concept of System on a Chip (SoC)</a:t>
            </a:r>
          </a:p>
          <a:p>
            <a:pPr>
              <a:lnSpc>
                <a:spcPct val="100000"/>
              </a:lnSpc>
              <a:tabLst>
                <a:tab pos="228600" algn="l"/>
              </a:tabLst>
            </a:pPr>
            <a:r>
              <a:rPr lang="en-US" dirty="0"/>
              <a:t>Introduce Hardware and Software Co-design</a:t>
            </a:r>
          </a:p>
          <a:p>
            <a:pPr>
              <a:lnSpc>
                <a:spcPct val="100000"/>
              </a:lnSpc>
              <a:tabLst>
                <a:tab pos="228600" algn="l"/>
              </a:tabLst>
            </a:pPr>
            <a:r>
              <a:rPr lang="en-US" dirty="0"/>
              <a:t>Create SoC embedded systems to utilize FPGA and ARM co-design</a:t>
            </a:r>
          </a:p>
          <a:p>
            <a:pPr>
              <a:lnSpc>
                <a:spcPct val="100000"/>
              </a:lnSpc>
              <a:tabLst>
                <a:tab pos="228600" algn="l"/>
              </a:tabLst>
            </a:pPr>
            <a:r>
              <a:rPr lang="fr-FR" dirty="0"/>
              <a:t>Linux Solution on Zynq-7000 All Programmable SoC</a:t>
            </a:r>
          </a:p>
        </p:txBody>
      </p:sp>
    </p:spTree>
    <p:extLst>
      <p:ext uri="{BB962C8B-B14F-4D97-AF65-F5344CB8AC3E}">
        <p14:creationId xmlns:p14="http://schemas.microsoft.com/office/powerpoint/2010/main" val="277406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and </a:t>
            </a:r>
            <a:r>
              <a:rPr lang="en-US" altLang="zh-CN" dirty="0">
                <a:ea typeface="宋体" charset="-122"/>
              </a:rPr>
              <a:t>Platform Support</a:t>
            </a:r>
            <a:endParaRPr lang="en-US" dirty="0"/>
          </a:p>
        </p:txBody>
      </p:sp>
      <p:sp>
        <p:nvSpPr>
          <p:cNvPr id="7171" name="Rectangle 5"/>
          <p:cNvSpPr>
            <a:spLocks noGrp="1" noChangeArrowheads="1"/>
          </p:cNvSpPr>
          <p:nvPr>
            <p:ph type="body" sz="quarter" idx="10"/>
          </p:nvPr>
        </p:nvSpPr>
        <p:spPr>
          <a:prstGeom prst="rect">
            <a:avLst/>
          </a:prstGeom>
        </p:spPr>
        <p:txBody>
          <a:bodyPr/>
          <a:lstStyle/>
          <a:p>
            <a:r>
              <a:rPr lang="en-US" dirty="0"/>
              <a:t>Familiarity with the Xilinx tool set and design flow</a:t>
            </a:r>
          </a:p>
          <a:p>
            <a:r>
              <a:rPr lang="en-US" dirty="0"/>
              <a:t>Basic C programming</a:t>
            </a:r>
          </a:p>
          <a:p>
            <a:r>
              <a:rPr lang="en-US" dirty="0"/>
              <a:t>Basic understanding of processor-based system</a:t>
            </a:r>
          </a:p>
          <a:p>
            <a:r>
              <a:rPr lang="en-US" dirty="0"/>
              <a:t>Basic Verilog HDL knowledge</a:t>
            </a:r>
          </a:p>
          <a:p>
            <a:endParaRPr lang="en-US" altLang="zh-CN" dirty="0">
              <a:ea typeface="宋体" charset="-122"/>
            </a:endParaRPr>
          </a:p>
          <a:p>
            <a:r>
              <a:rPr lang="en-US" altLang="zh-CN" dirty="0">
                <a:ea typeface="宋体" charset="-122"/>
              </a:rPr>
              <a:t>Vivado System Edition 2015.2</a:t>
            </a:r>
          </a:p>
          <a:p>
            <a:r>
              <a:rPr lang="en-US" altLang="zh-CN" dirty="0">
                <a:ea typeface="宋体" charset="-122"/>
              </a:rPr>
              <a:t>Xilinx University board – Zybo</a:t>
            </a:r>
          </a:p>
          <a:p>
            <a:r>
              <a:rPr lang="en-US" altLang="zh-CN" dirty="0">
                <a:ea typeface="宋体" charset="-122"/>
              </a:rPr>
              <a:t>Linux</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itchFamily="34" charset="0"/>
              </a:rPr>
              <a:t>Distinct Features of Hardware and Software Design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51043899"/>
              </p:ext>
            </p:extLst>
          </p:nvPr>
        </p:nvGraphicFramePr>
        <p:xfrm>
          <a:off x="152400" y="1295400"/>
          <a:ext cx="8839199" cy="3973230"/>
        </p:xfrm>
        <a:graphic>
          <a:graphicData uri="http://schemas.openxmlformats.org/drawingml/2006/table">
            <a:tbl>
              <a:tblPr/>
              <a:tblGrid>
                <a:gridCol w="2946913">
                  <a:extLst>
                    <a:ext uri="{9D8B030D-6E8A-4147-A177-3AD203B41FA5}">
                      <a16:colId xmlns:a16="http://schemas.microsoft.com/office/drawing/2014/main" val="20000"/>
                    </a:ext>
                  </a:extLst>
                </a:gridCol>
                <a:gridCol w="2945374">
                  <a:extLst>
                    <a:ext uri="{9D8B030D-6E8A-4147-A177-3AD203B41FA5}">
                      <a16:colId xmlns:a16="http://schemas.microsoft.com/office/drawing/2014/main" val="20001"/>
                    </a:ext>
                  </a:extLst>
                </a:gridCol>
                <a:gridCol w="2946912">
                  <a:extLst>
                    <a:ext uri="{9D8B030D-6E8A-4147-A177-3AD203B41FA5}">
                      <a16:colId xmlns:a16="http://schemas.microsoft.com/office/drawing/2014/main" val="20002"/>
                    </a:ext>
                  </a:extLst>
                </a:gridCol>
              </a:tblGrid>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FFFFFF"/>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Hardware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MS PGothic" panose="020B0600070205080204" pitchFamily="34" charset="-128"/>
                        </a:rPr>
                        <a:t>Software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2CA"/>
                    </a:solidFill>
                  </a:tcPr>
                </a:tc>
                <a:extLst>
                  <a:ext uri="{0D108BD9-81ED-4DB2-BD59-A6C34878D82A}">
                    <a16:rowId xmlns:a16="http://schemas.microsoft.com/office/drawing/2014/main" val="10000"/>
                  </a:ext>
                </a:extLst>
              </a:tr>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Design Paradigm</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Decomposition in space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Decomposition in time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extLst>
                  <a:ext uri="{0D108BD9-81ED-4DB2-BD59-A6C34878D82A}">
                    <a16:rowId xmlns:a16="http://schemas.microsoft.com/office/drawing/2014/main" val="10001"/>
                  </a:ext>
                </a:extLst>
              </a:tr>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Resource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Area (#gates, #Slices)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Time (#Cycles)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extLst>
                  <a:ext uri="{0D108BD9-81ED-4DB2-BD59-A6C34878D82A}">
                    <a16:rowId xmlns:a16="http://schemas.microsoft.com/office/drawing/2014/main" val="10002"/>
                  </a:ext>
                </a:extLst>
              </a:tr>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Flexibility</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Must be designed in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Implicit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extLst>
                  <a:ext uri="{0D108BD9-81ED-4DB2-BD59-A6C34878D82A}">
                    <a16:rowId xmlns:a16="http://schemas.microsoft.com/office/drawing/2014/main" val="10003"/>
                  </a:ext>
                </a:extLst>
              </a:tr>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Parallelism</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Implicit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Must be designed in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extLst>
                  <a:ext uri="{0D108BD9-81ED-4DB2-BD59-A6C34878D82A}">
                    <a16:rowId xmlns:a16="http://schemas.microsoft.com/office/drawing/2014/main" val="10004"/>
                  </a:ext>
                </a:extLst>
              </a:tr>
              <a:tr h="639396">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Modeling</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 ≠ Implementation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Model ≈ Implementation</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4EC"/>
                    </a:solidFill>
                  </a:tcPr>
                </a:tc>
                <a:extLst>
                  <a:ext uri="{0D108BD9-81ED-4DB2-BD59-A6C34878D82A}">
                    <a16:rowId xmlns:a16="http://schemas.microsoft.com/office/drawing/2014/main" val="10005"/>
                  </a:ext>
                </a:extLst>
              </a:tr>
              <a:tr h="545368">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Reuse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Uncommon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tc>
                  <a:txBody>
                    <a:bodyPr/>
                    <a:lstStyle>
                      <a:lvl1pPr defTabSz="457200">
                        <a:spcBef>
                          <a:spcPct val="20000"/>
                        </a:spcBef>
                        <a:defRPr sz="2800">
                          <a:solidFill>
                            <a:schemeClr val="tx1"/>
                          </a:solidFill>
                          <a:latin typeface="Times New Roman" panose="02020603050405020304" pitchFamily="18" charset="0"/>
                          <a:ea typeface="MS PGothic" panose="020B0600070205080204" pitchFamily="34" charset="-128"/>
                        </a:defRPr>
                      </a:lvl1pPr>
                      <a:lvl2pPr marL="742950" indent="-285750" defTabSz="457200">
                        <a:spcBef>
                          <a:spcPct val="20000"/>
                        </a:spcBef>
                        <a:defRPr sz="2400">
                          <a:solidFill>
                            <a:schemeClr val="tx1"/>
                          </a:solidFill>
                          <a:latin typeface="Times New Roman" panose="02020603050405020304" pitchFamily="18" charset="0"/>
                          <a:ea typeface="MS PGothic" panose="020B0600070205080204" pitchFamily="34" charset="-128"/>
                        </a:defRPr>
                      </a:lvl2pPr>
                      <a:lvl3pPr marL="1143000" indent="-228600" defTabSz="457200">
                        <a:spcBef>
                          <a:spcPct val="20000"/>
                        </a:spcBef>
                        <a:defRPr sz="2000">
                          <a:solidFill>
                            <a:schemeClr val="tx1"/>
                          </a:solidFill>
                          <a:latin typeface="Times New Roman" panose="02020603050405020304" pitchFamily="18" charset="0"/>
                          <a:ea typeface="MS PGothic" panose="020B0600070205080204" pitchFamily="34" charset="-128"/>
                        </a:defRPr>
                      </a:lvl3pPr>
                      <a:lvl4pPr marL="16002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4pPr>
                      <a:lvl5pPr marL="2057400" indent="-228600" defTabSz="457200">
                        <a:spcBef>
                          <a:spcPct val="20000"/>
                        </a:spcBef>
                        <a:defRPr>
                          <a:solidFill>
                            <a:schemeClr val="tx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20000"/>
                        </a:spcBef>
                        <a:spcAft>
                          <a:spcPct val="0"/>
                        </a:spcAft>
                        <a:defRPr>
                          <a:solidFill>
                            <a:schemeClr val="tx1"/>
                          </a:solidFill>
                          <a:latin typeface="Times New Roman" panose="02020603050405020304" pitchFamily="18"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rPr>
                        <a:t>Common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1FAF6"/>
                    </a:solidFill>
                  </a:tcPr>
                </a:tc>
                <a:extLst>
                  <a:ext uri="{0D108BD9-81ED-4DB2-BD59-A6C34878D82A}">
                    <a16:rowId xmlns:a16="http://schemas.microsoft.com/office/drawing/2014/main" val="10006"/>
                  </a:ext>
                </a:extLst>
              </a:tr>
            </a:tbl>
          </a:graphicData>
        </a:graphic>
      </p:graphicFrame>
      <p:sp>
        <p:nvSpPr>
          <p:cNvPr id="3" name="TextBox 2"/>
          <p:cNvSpPr txBox="1"/>
          <p:nvPr/>
        </p:nvSpPr>
        <p:spPr>
          <a:xfrm>
            <a:off x="4952999" y="5946632"/>
            <a:ext cx="4038600" cy="461665"/>
          </a:xfrm>
          <a:prstGeom prst="rect">
            <a:avLst/>
          </a:prstGeom>
          <a:noFill/>
        </p:spPr>
        <p:txBody>
          <a:bodyPr wrap="square" rtlCol="0">
            <a:spAutoFit/>
          </a:bodyPr>
          <a:lstStyle/>
          <a:p>
            <a:pPr>
              <a:spcBef>
                <a:spcPct val="0"/>
              </a:spcBef>
              <a:buFontTx/>
              <a:buNone/>
            </a:pPr>
            <a:r>
              <a:rPr lang="en-US" altLang="en-US" sz="1200" dirty="0">
                <a:solidFill>
                  <a:srgbClr val="0070C0"/>
                </a:solidFill>
                <a:effectLst/>
                <a:latin typeface="Times" panose="02020603050405020304" pitchFamily="18" charset="0"/>
                <a:cs typeface="Times" panose="02020603050405020304" pitchFamily="18" charset="0"/>
              </a:rPr>
              <a:t>Adapted from ECE699 Course Slides</a:t>
            </a:r>
          </a:p>
          <a:p>
            <a:pPr>
              <a:spcBef>
                <a:spcPct val="0"/>
              </a:spcBef>
              <a:buFontTx/>
              <a:buNone/>
            </a:pPr>
            <a:r>
              <a:rPr lang="en-US" altLang="en-US" sz="1200" dirty="0">
                <a:solidFill>
                  <a:srgbClr val="0070C0"/>
                </a:solidFill>
                <a:effectLst/>
                <a:latin typeface="Times" panose="02020603050405020304" pitchFamily="18" charset="0"/>
                <a:cs typeface="Times" panose="02020603050405020304" pitchFamily="18" charset="0"/>
              </a:rPr>
              <a:t>  Prepared by Prof. Kris Gaj of  George Mason University</a:t>
            </a:r>
            <a:endParaRPr lang="en-US" sz="1200" dirty="0">
              <a:solidFill>
                <a:srgbClr val="0070C0"/>
              </a:solidFill>
              <a:effectLst/>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08927930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itchFamily="34" charset="0"/>
              </a:rPr>
              <a:t>System Design Flow</a:t>
            </a:r>
            <a:endParaRPr lang="en-US" dirty="0"/>
          </a:p>
        </p:txBody>
      </p:sp>
      <p:sp>
        <p:nvSpPr>
          <p:cNvPr id="3" name="TextBox 2"/>
          <p:cNvSpPr txBox="1"/>
          <p:nvPr/>
        </p:nvSpPr>
        <p:spPr>
          <a:xfrm>
            <a:off x="4343400" y="6118695"/>
            <a:ext cx="4800600" cy="276999"/>
          </a:xfrm>
          <a:prstGeom prst="rect">
            <a:avLst/>
          </a:prstGeom>
          <a:noFill/>
        </p:spPr>
        <p:txBody>
          <a:bodyPr wrap="square" rtlCol="0">
            <a:spAutoFit/>
          </a:bodyPr>
          <a:lstStyle/>
          <a:p>
            <a:pPr>
              <a:buNone/>
            </a:pPr>
            <a:r>
              <a:rPr lang="en-US" altLang="en-US" sz="1200" dirty="0">
                <a:solidFill>
                  <a:srgbClr val="0070C0"/>
                </a:solidFill>
                <a:effectLst/>
                <a:latin typeface="Times" panose="02020603050405020304" pitchFamily="18" charset="0"/>
                <a:cs typeface="Times" panose="02020603050405020304" pitchFamily="18" charset="0"/>
              </a:rPr>
              <a:t>Xilinx: </a:t>
            </a:r>
            <a:r>
              <a:rPr lang="en-US" sz="1200" dirty="0">
                <a:solidFill>
                  <a:srgbClr val="0070C0"/>
                </a:solidFill>
                <a:effectLst/>
                <a:latin typeface="Times" panose="02020603050405020304" pitchFamily="18" charset="0"/>
                <a:cs typeface="Times" panose="02020603050405020304" pitchFamily="18" charset="0"/>
              </a:rPr>
              <a:t>Creating the Xilinx Zynq-7000 Extensible Processing Platform</a:t>
            </a:r>
          </a:p>
        </p:txBody>
      </p:sp>
      <p:sp>
        <p:nvSpPr>
          <p:cNvPr id="7" name="TextBox 1"/>
          <p:cNvSpPr txBox="1">
            <a:spLocks noChangeArrowheads="1"/>
          </p:cNvSpPr>
          <p:nvPr/>
        </p:nvSpPr>
        <p:spPr bwMode="auto">
          <a:xfrm>
            <a:off x="2209800" y="5786438"/>
            <a:ext cx="1398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dirty="0">
                <a:solidFill>
                  <a:srgbClr val="002060"/>
                </a:solidFill>
                <a:effectLst/>
                <a:latin typeface="Arial" panose="020B0604020202020204" pitchFamily="34" charset="0"/>
                <a:cs typeface="Arial" panose="020B0604020202020204" pitchFamily="34" charset="0"/>
              </a:rPr>
              <a:t>Software</a:t>
            </a:r>
          </a:p>
        </p:txBody>
      </p:sp>
      <p:sp>
        <p:nvSpPr>
          <p:cNvPr id="8" name="TextBox 5"/>
          <p:cNvSpPr txBox="1">
            <a:spLocks noChangeArrowheads="1"/>
          </p:cNvSpPr>
          <p:nvPr/>
        </p:nvSpPr>
        <p:spPr bwMode="auto">
          <a:xfrm>
            <a:off x="5715000" y="5786438"/>
            <a:ext cx="151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2400" dirty="0">
                <a:solidFill>
                  <a:srgbClr val="002060"/>
                </a:solidFill>
                <a:effectLst/>
                <a:latin typeface="Arial" panose="020B0604020202020204" pitchFamily="34" charset="0"/>
                <a:cs typeface="Arial" panose="020B0604020202020204" pitchFamily="34" charset="0"/>
              </a:rPr>
              <a:t>Hardware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84447"/>
            <a:ext cx="6337300" cy="5251226"/>
          </a:xfrm>
          <a:prstGeom prst="rect">
            <a:avLst/>
          </a:prstGeom>
        </p:spPr>
      </p:pic>
      <p:sp>
        <p:nvSpPr>
          <p:cNvPr id="10"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40452761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itchFamily="34" charset="0"/>
              </a:rPr>
              <a:t>Traditional Discrete Component Architecture</a:t>
            </a:r>
            <a:endParaRPr lang="en-US" dirty="0"/>
          </a:p>
        </p:txBody>
      </p:sp>
      <p:pic>
        <p:nvPicPr>
          <p:cNvPr id="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120900"/>
            <a:ext cx="68326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nvSpPr>
        <p:spPr bwMode="auto">
          <a:xfrm>
            <a:off x="7068593" y="6019800"/>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p>
        </p:txBody>
      </p:sp>
      <p:sp>
        <p:nvSpPr>
          <p:cNvPr id="6"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308457272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cs typeface="Arial" pitchFamily="34" charset="0"/>
              </a:rPr>
              <a:t>System on a Chip: the Zynq Chip Architecture</a:t>
            </a:r>
            <a:endParaRPr lang="en-US" dirty="0"/>
          </a:p>
        </p:txBody>
      </p:sp>
      <p:sp>
        <p:nvSpPr>
          <p:cNvPr id="11" name="TextBox 1"/>
          <p:cNvSpPr txBox="1">
            <a:spLocks noChangeArrowheads="1"/>
          </p:cNvSpPr>
          <p:nvPr/>
        </p:nvSpPr>
        <p:spPr bwMode="auto">
          <a:xfrm>
            <a:off x="6629400" y="6096000"/>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p>
        </p:txBody>
      </p:sp>
      <p:pic>
        <p:nvPicPr>
          <p:cNvPr id="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1524000"/>
            <a:ext cx="60325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189371071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sz="2400" dirty="0">
                <a:latin typeface="Arial"/>
                <a:ea typeface="ＭＳ Ｐゴシック" charset="0"/>
                <a:cs typeface="Arial"/>
              </a:rPr>
              <a:t>Mapping of an Embedded SoC Hardware Architecture to Zynq </a:t>
            </a:r>
          </a:p>
        </p:txBody>
      </p:sp>
      <p:sp>
        <p:nvSpPr>
          <p:cNvPr id="11" name="TextBox 1"/>
          <p:cNvSpPr txBox="1">
            <a:spLocks noChangeArrowheads="1"/>
          </p:cNvSpPr>
          <p:nvPr/>
        </p:nvSpPr>
        <p:spPr bwMode="auto">
          <a:xfrm>
            <a:off x="6553200" y="6162281"/>
            <a:ext cx="18394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The Zynq Book </a:t>
            </a:r>
          </a:p>
        </p:txBody>
      </p:sp>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0"/>
            <a:ext cx="650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407142643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sz="2400" dirty="0">
                <a:latin typeface="Arial"/>
                <a:ea typeface="ＭＳ Ｐゴシック" charset="0"/>
                <a:cs typeface="Arial"/>
              </a:rPr>
              <a:t>Mapping of an Embedded SoC Hardware Architecture to Zynq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61300"/>
            <a:ext cx="7206460" cy="5732256"/>
          </a:xfrm>
          <a:prstGeom prst="rect">
            <a:avLst/>
          </a:prstGeom>
        </p:spPr>
      </p:pic>
      <p:sp>
        <p:nvSpPr>
          <p:cNvPr id="6" name="TextBox 5"/>
          <p:cNvSpPr txBox="1"/>
          <p:nvPr/>
        </p:nvSpPr>
        <p:spPr>
          <a:xfrm>
            <a:off x="2667000" y="6293556"/>
            <a:ext cx="4800600" cy="276999"/>
          </a:xfrm>
          <a:prstGeom prst="rect">
            <a:avLst/>
          </a:prstGeom>
          <a:noFill/>
        </p:spPr>
        <p:txBody>
          <a:bodyPr wrap="square" rtlCol="0">
            <a:spAutoFit/>
          </a:bodyPr>
          <a:lstStyle/>
          <a:p>
            <a:pPr>
              <a:buNone/>
            </a:pPr>
            <a:r>
              <a:rPr lang="en-US" altLang="en-US" sz="1200" dirty="0">
                <a:solidFill>
                  <a:srgbClr val="0070C0"/>
                </a:solidFill>
                <a:effectLst/>
                <a:latin typeface="Times" panose="02020603050405020304" pitchFamily="18" charset="0"/>
                <a:cs typeface="Times" panose="02020603050405020304" pitchFamily="18" charset="0"/>
              </a:rPr>
              <a:t>Xilinx: </a:t>
            </a:r>
            <a:r>
              <a:rPr lang="en-US" sz="1200" dirty="0">
                <a:solidFill>
                  <a:srgbClr val="0070C0"/>
                </a:solidFill>
                <a:effectLst/>
                <a:latin typeface="Times" panose="02020603050405020304" pitchFamily="18" charset="0"/>
                <a:cs typeface="Times" panose="02020603050405020304" pitchFamily="18" charset="0"/>
              </a:rPr>
              <a:t>Creating the Xilinx Zynq-7000 Extensible Processing Platform</a:t>
            </a:r>
          </a:p>
        </p:txBody>
      </p:sp>
      <p:sp>
        <p:nvSpPr>
          <p:cNvPr id="7"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31470615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a:ea typeface="ＭＳ Ｐゴシック" charset="0"/>
                <a:cs typeface="Arial"/>
              </a:rPr>
              <a:t>Zynq Highlights</a:t>
            </a:r>
          </a:p>
        </p:txBody>
      </p:sp>
      <p:sp>
        <p:nvSpPr>
          <p:cNvPr id="11" name="TextBox 1"/>
          <p:cNvSpPr txBox="1">
            <a:spLocks noChangeArrowheads="1"/>
          </p:cNvSpPr>
          <p:nvPr/>
        </p:nvSpPr>
        <p:spPr bwMode="auto">
          <a:xfrm>
            <a:off x="6858000" y="6062948"/>
            <a:ext cx="22204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Xilinx Video Tutorials </a:t>
            </a:r>
          </a:p>
        </p:txBody>
      </p:sp>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211277238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a:ea typeface="ＭＳ Ｐゴシック" charset="0"/>
                <a:cs typeface="Arial"/>
              </a:rPr>
              <a:t>Basic Design Flow for Zynq SoC</a:t>
            </a:r>
          </a:p>
        </p:txBody>
      </p:sp>
      <p:sp>
        <p:nvSpPr>
          <p:cNvPr id="11" name="TextBox 1"/>
          <p:cNvSpPr txBox="1">
            <a:spLocks noChangeArrowheads="1"/>
          </p:cNvSpPr>
          <p:nvPr/>
        </p:nvSpPr>
        <p:spPr bwMode="auto">
          <a:xfrm>
            <a:off x="7219846" y="6425813"/>
            <a:ext cx="16193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Times" panose="02020603050405020304" pitchFamily="18" charset="0"/>
                <a:cs typeface="Times" panose="02020603050405020304" pitchFamily="18" charset="0"/>
              </a:rPr>
              <a:t>Source: the Zynq Book</a:t>
            </a: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37032"/>
            <a:ext cx="48768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8"/>
          <p:cNvSpPr txBox="1">
            <a:spLocks/>
          </p:cNvSpPr>
          <p:nvPr/>
        </p:nvSpPr>
        <p:spPr>
          <a:xfrm>
            <a:off x="7092458" y="6134167"/>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429471328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08507-11E1-4932-9834-B68489FA09FF}"/>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3EF1B9B2-9161-4A23-BD47-F0BA91B533B8}"/>
              </a:ext>
            </a:extLst>
          </p:cNvPr>
          <p:cNvSpPr>
            <a:spLocks noGrp="1"/>
          </p:cNvSpPr>
          <p:nvPr>
            <p:ph type="body" sz="quarter" idx="10"/>
          </p:nvPr>
        </p:nvSpPr>
        <p:spPr/>
        <p:txBody>
          <a:bodyPr/>
          <a:lstStyle/>
          <a:p>
            <a:r>
              <a:rPr lang="en-US" dirty="0"/>
              <a:t>ZYBO Reference Manual, 2014 (</a:t>
            </a:r>
            <a:r>
              <a:rPr lang="en-US" dirty="0">
                <a:hlinkClick r:id="rId3" action="ppaction://hlinkfile"/>
              </a:rPr>
              <a:t>pdf</a:t>
            </a:r>
            <a:r>
              <a:rPr lang="en-US" dirty="0"/>
              <a:t>)</a:t>
            </a:r>
          </a:p>
          <a:p>
            <a:r>
              <a:rPr lang="en-US" altLang="zh-CN" dirty="0">
                <a:cs typeface="Times New Roman" pitchFamily="18" charset="0"/>
              </a:rPr>
              <a:t>The Zynq Book (</a:t>
            </a:r>
            <a:r>
              <a:rPr lang="en-US" altLang="zh-CN" dirty="0">
                <a:cs typeface="Times New Roman" pitchFamily="18" charset="0"/>
                <a:hlinkClick r:id="rId4" action="ppaction://hlinkfile"/>
              </a:rPr>
              <a:t>pdf</a:t>
            </a:r>
            <a:r>
              <a:rPr lang="en-US" altLang="zh-CN" dirty="0">
                <a:cs typeface="Times New Roman" pitchFamily="18" charset="0"/>
              </a:rPr>
              <a:t>)</a:t>
            </a:r>
          </a:p>
          <a:p>
            <a:r>
              <a:rPr lang="en-US" dirty="0"/>
              <a:t>Zynq-7000 All Programmable SoC, Technical Reference Manual, 2015</a:t>
            </a:r>
          </a:p>
          <a:p>
            <a:r>
              <a:rPr lang="en-US" dirty="0"/>
              <a:t>Zynq-7000 All Programmable S</a:t>
            </a:r>
          </a:p>
          <a:p>
            <a:r>
              <a:rPr lang="en-US" dirty="0"/>
              <a:t>AMBA™ 3 APB Protocol Overview</a:t>
            </a:r>
          </a:p>
          <a:p>
            <a:r>
              <a:rPr lang="en-US" dirty="0"/>
              <a:t>7 Series FPGAs SelectIO Resources, User’s Guide, 2015</a:t>
            </a:r>
          </a:p>
          <a:p>
            <a:r>
              <a:rPr lang="en-US" dirty="0"/>
              <a:t>AXI Reference Guide, Xilinx, 2012</a:t>
            </a:r>
            <a:endParaRPr lang="en-US" altLang="zh-CN" dirty="0">
              <a:cs typeface="Times New Roman" pitchFamily="18" charset="0"/>
            </a:endParaRPr>
          </a:p>
        </p:txBody>
      </p:sp>
    </p:spTree>
    <p:extLst>
      <p:ext uri="{BB962C8B-B14F-4D97-AF65-F5344CB8AC3E}">
        <p14:creationId xmlns:p14="http://schemas.microsoft.com/office/powerpoint/2010/main" val="391112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dirty="0">
                <a:latin typeface="Arial"/>
                <a:ea typeface="ＭＳ Ｐゴシック" charset="0"/>
                <a:cs typeface="Arial"/>
              </a:rPr>
              <a:t>Design Flow for Zynq SoC</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685800"/>
            <a:ext cx="67627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p:cNvSpPr txBox="1">
            <a:spLocks noChangeArrowheads="1"/>
          </p:cNvSpPr>
          <p:nvPr/>
        </p:nvSpPr>
        <p:spPr bwMode="auto">
          <a:xfrm>
            <a:off x="4922973" y="6248400"/>
            <a:ext cx="42210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spcBef>
                <a:spcPct val="0"/>
              </a:spcBef>
              <a:buFontTx/>
              <a:buNone/>
            </a:pPr>
            <a:r>
              <a:rPr lang="en-US" altLang="en-US" sz="1200" dirty="0">
                <a:solidFill>
                  <a:srgbClr val="0070C0"/>
                </a:solidFill>
                <a:effectLst/>
                <a:latin typeface="Arial" panose="020B0604020202020204" pitchFamily="34" charset="0"/>
                <a:cs typeface="Arial" panose="020B0604020202020204" pitchFamily="34" charset="0"/>
              </a:rPr>
              <a:t>Source: Xilinx White Paper: Extensible Processing Platform</a:t>
            </a:r>
          </a:p>
        </p:txBody>
      </p:sp>
      <p:sp>
        <p:nvSpPr>
          <p:cNvPr id="6" name="Footer Placeholder 8"/>
          <p:cNvSpPr txBox="1">
            <a:spLocks/>
          </p:cNvSpPr>
          <p:nvPr/>
        </p:nvSpPr>
        <p:spPr>
          <a:xfrm>
            <a:off x="4419600" y="6529372"/>
            <a:ext cx="1746742" cy="291646"/>
          </a:xfrm>
          <a:prstGeom prst="rect">
            <a:avLst/>
          </a:prstGeom>
        </p:spPr>
        <p:txBody>
          <a:bodyPr/>
          <a:lstStyle>
            <a:defPPr>
              <a:defRPr lang="en-US"/>
            </a:defPPr>
            <a:lvl1pPr algn="l" rtl="0" eaLnBrk="0" fontAlgn="base" hangingPunct="0">
              <a:spcBef>
                <a:spcPct val="20000"/>
              </a:spcBef>
              <a:spcAft>
                <a:spcPct val="0"/>
              </a:spcAft>
              <a:buChar char="•"/>
              <a:defRPr kumimoji="1" sz="3000" kern="1200">
                <a:solidFill>
                  <a:schemeClr val="tx1"/>
                </a:solidFill>
                <a:effectLst/>
                <a:latin typeface="Tahoma" pitchFamily="34" charset="0"/>
                <a:ea typeface="+mn-ea"/>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mn-ea"/>
                <a:cs typeface="+mn-cs"/>
              </a:defRPr>
            </a:lvl5pPr>
            <a:lvl6pPr marL="2286000" algn="l" defTabSz="914400" rtl="0" eaLnBrk="1" latinLnBrk="0" hangingPunct="1">
              <a:defRPr kumimoji="1" sz="3000" kern="1200">
                <a:solidFill>
                  <a:schemeClr val="tx1"/>
                </a:solidFill>
                <a:latin typeface="Tahoma" pitchFamily="34" charset="0"/>
                <a:ea typeface="+mn-ea"/>
                <a:cs typeface="+mn-cs"/>
              </a:defRPr>
            </a:lvl6pPr>
            <a:lvl7pPr marL="2743200" algn="l" defTabSz="914400" rtl="0" eaLnBrk="1" latinLnBrk="0" hangingPunct="1">
              <a:defRPr kumimoji="1" sz="3000" kern="1200">
                <a:solidFill>
                  <a:schemeClr val="tx1"/>
                </a:solidFill>
                <a:latin typeface="Tahoma" pitchFamily="34" charset="0"/>
                <a:ea typeface="+mn-ea"/>
                <a:cs typeface="+mn-cs"/>
              </a:defRPr>
            </a:lvl7pPr>
            <a:lvl8pPr marL="3200400" algn="l" defTabSz="914400" rtl="0" eaLnBrk="1" latinLnBrk="0" hangingPunct="1">
              <a:defRPr kumimoji="1" sz="3000" kern="1200">
                <a:solidFill>
                  <a:schemeClr val="tx1"/>
                </a:solidFill>
                <a:latin typeface="Tahoma" pitchFamily="34" charset="0"/>
                <a:ea typeface="+mn-ea"/>
                <a:cs typeface="+mn-cs"/>
              </a:defRPr>
            </a:lvl8pPr>
            <a:lvl9pPr marL="3657600" algn="l" defTabSz="914400" rtl="0" eaLnBrk="1" latinLnBrk="0" hangingPunct="1">
              <a:defRPr kumimoji="1" sz="3000" kern="1200">
                <a:solidFill>
                  <a:schemeClr val="tx1"/>
                </a:solidFill>
                <a:latin typeface="Tahoma" pitchFamily="34" charset="0"/>
                <a:ea typeface="+mn-ea"/>
                <a:cs typeface="+mn-cs"/>
              </a:defRPr>
            </a:lvl9pPr>
          </a:lstStyle>
          <a:p>
            <a:pPr>
              <a:buNone/>
            </a:pPr>
            <a:r>
              <a:rPr lang="en-US" sz="1000" dirty="0">
                <a:solidFill>
                  <a:srgbClr val="0070C0"/>
                </a:solidFill>
              </a:rPr>
              <a:t>© Copyright 2014 Xilinx</a:t>
            </a:r>
          </a:p>
        </p:txBody>
      </p:sp>
    </p:spTree>
    <p:extLst>
      <p:ext uri="{BB962C8B-B14F-4D97-AF65-F5344CB8AC3E}">
        <p14:creationId xmlns:p14="http://schemas.microsoft.com/office/powerpoint/2010/main" val="327676267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cs typeface="Arial" pitchFamily="34" charset="0"/>
              </a:rPr>
              <a:t>Embedded Design Architecture in Zynq</a:t>
            </a:r>
            <a:endParaRPr lang="en-US" dirty="0"/>
          </a:p>
        </p:txBody>
      </p:sp>
      <p:sp>
        <p:nvSpPr>
          <p:cNvPr id="5123" name="Rectangle 3"/>
          <p:cNvSpPr>
            <a:spLocks noGrp="1" noChangeArrowheads="1"/>
          </p:cNvSpPr>
          <p:nvPr>
            <p:ph type="body" sz="quarter" idx="10"/>
          </p:nvPr>
        </p:nvSpPr>
        <p:spPr>
          <a:prstGeom prst="rect">
            <a:avLst/>
          </a:prstGeom>
        </p:spPr>
        <p:txBody>
          <a:bodyPr/>
          <a:lstStyle/>
          <a:p>
            <a:r>
              <a:rPr lang="en-US" dirty="0"/>
              <a:t>Processor and peripherals</a:t>
            </a:r>
          </a:p>
          <a:p>
            <a:pPr lvl="1"/>
            <a:r>
              <a:rPr lang="en-US" dirty="0"/>
              <a:t>Dual ARM</a:t>
            </a:r>
            <a:r>
              <a:rPr lang="en-US" altLang="zh-CN" dirty="0">
                <a:solidFill>
                  <a:srgbClr val="3F3F3F"/>
                </a:solidFill>
                <a:cs typeface="Times New Roman" pitchFamily="18" charset="0"/>
              </a:rPr>
              <a:t>®</a:t>
            </a:r>
            <a:r>
              <a:rPr lang="en-US" dirty="0"/>
              <a:t> Cortex</a:t>
            </a:r>
            <a:r>
              <a:rPr lang="en-US" altLang="zh-CN" dirty="0">
                <a:solidFill>
                  <a:srgbClr val="3F3F3F"/>
                </a:solidFill>
                <a:cs typeface="Times New Roman" pitchFamily="18" charset="0"/>
              </a:rPr>
              <a:t>™</a:t>
            </a:r>
            <a:r>
              <a:rPr lang="en-US" altLang="zh-CN" dirty="0">
                <a:solidFill>
                  <a:srgbClr val="3F3F3F"/>
                </a:solidFill>
                <a:latin typeface="Times New Roman" pitchFamily="18" charset="0"/>
                <a:cs typeface="Times New Roman" pitchFamily="18" charset="0"/>
              </a:rPr>
              <a:t> </a:t>
            </a:r>
            <a:r>
              <a:rPr lang="en-US" dirty="0"/>
              <a:t>-A9 processors of Zynq-7000 AP SoC</a:t>
            </a:r>
          </a:p>
          <a:p>
            <a:pPr lvl="1"/>
            <a:r>
              <a:rPr lang="en-US" dirty="0"/>
              <a:t>AXI interconnect</a:t>
            </a:r>
          </a:p>
          <a:p>
            <a:pPr lvl="1"/>
            <a:r>
              <a:rPr lang="en-US" dirty="0"/>
              <a:t>AXI component peripherals</a:t>
            </a:r>
          </a:p>
          <a:p>
            <a:pPr lvl="1"/>
            <a:r>
              <a:rPr lang="en-US" dirty="0"/>
              <a:t>Reset, clocking, debug ports</a:t>
            </a:r>
          </a:p>
          <a:p>
            <a:r>
              <a:rPr lang="en-US" dirty="0"/>
              <a:t>Software platform for processing system</a:t>
            </a:r>
          </a:p>
          <a:p>
            <a:pPr lvl="1"/>
            <a:r>
              <a:rPr lang="en-US" dirty="0"/>
              <a:t>Bare Metal Applications or OS’s (e.g. Linux, FreeRTOS) </a:t>
            </a:r>
          </a:p>
          <a:p>
            <a:pPr lvl="1"/>
            <a:r>
              <a:rPr lang="en-US" dirty="0"/>
              <a:t>C language support</a:t>
            </a:r>
          </a:p>
          <a:p>
            <a:pPr lvl="1"/>
            <a:r>
              <a:rPr lang="en-US" dirty="0"/>
              <a:t>Processor services</a:t>
            </a:r>
          </a:p>
          <a:p>
            <a:pPr lvl="1"/>
            <a:r>
              <a:rPr lang="en-US" dirty="0"/>
              <a:t>C drivers for hardware</a:t>
            </a:r>
          </a:p>
          <a:p>
            <a:r>
              <a:rPr lang="en-US" dirty="0"/>
              <a:t>User application</a:t>
            </a:r>
          </a:p>
          <a:p>
            <a:pPr lvl="1"/>
            <a:r>
              <a:rPr lang="en-US" dirty="0"/>
              <a:t>Interrupt service routines (optional)</a:t>
            </a:r>
          </a:p>
        </p:txBody>
      </p:sp>
      <p:pic>
        <p:nvPicPr>
          <p:cNvPr id="2" name="Picture 1"/>
          <p:cNvPicPr>
            <a:picLocks noChangeAspect="1"/>
          </p:cNvPicPr>
          <p:nvPr/>
        </p:nvPicPr>
        <p:blipFill>
          <a:blip r:embed="rId3"/>
          <a:stretch>
            <a:fillRect/>
          </a:stretch>
        </p:blipFill>
        <p:spPr>
          <a:xfrm>
            <a:off x="5867400" y="3429000"/>
            <a:ext cx="2510689" cy="2571750"/>
          </a:xfrm>
          <a:prstGeom prst="rect">
            <a:avLst/>
          </a:prstGeom>
        </p:spPr>
      </p:pic>
    </p:spTree>
    <p:extLst>
      <p:ext uri="{BB962C8B-B14F-4D97-AF65-F5344CB8AC3E}">
        <p14:creationId xmlns:p14="http://schemas.microsoft.com/office/powerpoint/2010/main" val="4657009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cs typeface="Arial" pitchFamily="34" charset="0"/>
              </a:rPr>
              <a:t>The Zynq-7000 AP SoC Chip Architecture</a:t>
            </a:r>
            <a:endParaRPr lang="en-US" dirty="0"/>
          </a:p>
        </p:txBody>
      </p:sp>
      <p:sp>
        <p:nvSpPr>
          <p:cNvPr id="3" name="Text Placeholder 2"/>
          <p:cNvSpPr>
            <a:spLocks noGrp="1"/>
          </p:cNvSpPr>
          <p:nvPr>
            <p:ph type="body" sz="quarter" idx="10"/>
          </p:nvPr>
        </p:nvSpPr>
        <p:spPr/>
        <p:txBody>
          <a:bodyPr/>
          <a:lstStyle/>
          <a:p>
            <a:r>
              <a:rPr lang="en-US" dirty="0"/>
              <a:t>Up to 1GHz, dual-core, ARM Cortex-A9 MPCore microprocessor</a:t>
            </a:r>
          </a:p>
          <a:p>
            <a:r>
              <a:rPr lang="en-US" dirty="0"/>
              <a:t>On-Chip memory controllers</a:t>
            </a:r>
          </a:p>
          <a:p>
            <a:r>
              <a:rPr lang="en-US" dirty="0"/>
              <a:t>Peripherals</a:t>
            </a:r>
          </a:p>
          <a:p>
            <a:r>
              <a:rPr lang="en-US" dirty="0"/>
              <a:t>ARM AMBA AXI-based interconnect</a:t>
            </a:r>
          </a:p>
          <a:p>
            <a:r>
              <a:rPr lang="en-US" dirty="0"/>
              <a:t>Programmable Logic</a:t>
            </a:r>
          </a:p>
        </p:txBody>
      </p:sp>
      <p:pic>
        <p:nvPicPr>
          <p:cNvPr id="2" name="Picture 1"/>
          <p:cNvPicPr>
            <a:picLocks noChangeAspect="1"/>
          </p:cNvPicPr>
          <p:nvPr/>
        </p:nvPicPr>
        <p:blipFill>
          <a:blip r:embed="rId3"/>
          <a:stretch>
            <a:fillRect/>
          </a:stretch>
        </p:blipFill>
        <p:spPr>
          <a:xfrm>
            <a:off x="4553791" y="1524000"/>
            <a:ext cx="4480224" cy="4764879"/>
          </a:xfrm>
          <a:prstGeom prst="rect">
            <a:avLst/>
          </a:prstGeom>
        </p:spPr>
      </p:pic>
      <p:pic>
        <p:nvPicPr>
          <p:cNvPr id="5" name="Picture 4"/>
          <p:cNvPicPr>
            <a:picLocks noChangeAspect="1"/>
          </p:cNvPicPr>
          <p:nvPr/>
        </p:nvPicPr>
        <p:blipFill>
          <a:blip r:embed="rId4"/>
          <a:stretch>
            <a:fillRect/>
          </a:stretch>
        </p:blipFill>
        <p:spPr>
          <a:xfrm>
            <a:off x="404949" y="4876800"/>
            <a:ext cx="1543609" cy="1581150"/>
          </a:xfrm>
          <a:prstGeom prst="rect">
            <a:avLst/>
          </a:prstGeom>
        </p:spPr>
      </p:pic>
    </p:spTree>
    <p:extLst>
      <p:ext uri="{BB962C8B-B14F-4D97-AF65-F5344CB8AC3E}">
        <p14:creationId xmlns:p14="http://schemas.microsoft.com/office/powerpoint/2010/main" val="12041456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sz="2000" dirty="0">
                <a:cs typeface="Arial" pitchFamily="34" charset="0"/>
              </a:rPr>
              <a:t>Zynq-7000 SoC: Processing System and Programmable Logic</a:t>
            </a:r>
            <a:endParaRPr lang="en-US" sz="2000" dirty="0"/>
          </a:p>
        </p:txBody>
      </p:sp>
      <p:sp>
        <p:nvSpPr>
          <p:cNvPr id="3" name="Text Placeholder 2"/>
          <p:cNvSpPr>
            <a:spLocks noGrp="1"/>
          </p:cNvSpPr>
          <p:nvPr>
            <p:ph type="body" sz="quarter" idx="10"/>
          </p:nvPr>
        </p:nvSpPr>
        <p:spPr>
          <a:prstGeom prst="rect">
            <a:avLst/>
          </a:prstGeom>
        </p:spPr>
        <p:txBody>
          <a:bodyPr/>
          <a:lstStyle/>
          <a:p>
            <a:pPr>
              <a:tabLst>
                <a:tab pos="88900" algn="l"/>
                <a:tab pos="317500" algn="l"/>
              </a:tabLst>
            </a:pPr>
            <a:r>
              <a:rPr lang="en-US" dirty="0">
                <a:solidFill>
                  <a:srgbClr val="002060"/>
                </a:solidFill>
              </a:rPr>
              <a:t>Processing System (PS)</a:t>
            </a:r>
          </a:p>
          <a:p>
            <a:pPr lvl="1">
              <a:tabLst>
                <a:tab pos="88900" algn="l"/>
                <a:tab pos="317500" algn="l"/>
              </a:tabLst>
            </a:pPr>
            <a:r>
              <a:rPr lang="en-US" dirty="0">
                <a:solidFill>
                  <a:srgbClr val="002060"/>
                </a:solidFill>
              </a:rPr>
              <a:t>Dual-core ARM</a:t>
            </a:r>
            <a:r>
              <a:rPr lang="en-US" baseline="30000" dirty="0">
                <a:solidFill>
                  <a:srgbClr val="002060"/>
                </a:solidFill>
              </a:rPr>
              <a:t>®</a:t>
            </a:r>
            <a:r>
              <a:rPr lang="en-US" dirty="0">
                <a:solidFill>
                  <a:srgbClr val="002060"/>
                </a:solidFill>
              </a:rPr>
              <a:t> Cortex™-A9 MPCore™ with CoreSight™ up to 1GHz</a:t>
            </a:r>
          </a:p>
          <a:p>
            <a:pPr lvl="1">
              <a:tabLst>
                <a:tab pos="88900" algn="l"/>
                <a:tab pos="317500" algn="l"/>
              </a:tabLst>
            </a:pPr>
            <a:r>
              <a:rPr lang="en-US" altLang="zh-CN" dirty="0">
                <a:solidFill>
                  <a:srgbClr val="002060"/>
                </a:solidFill>
                <a:cs typeface="Times New Roman" pitchFamily="18" charset="0"/>
              </a:rPr>
              <a:t>Dynamic Memory interface (DMI): DDR3, DDR3L, DDR2, LPDDR2 </a:t>
            </a:r>
          </a:p>
          <a:p>
            <a:pPr lvl="1">
              <a:tabLst>
                <a:tab pos="88900" algn="l"/>
                <a:tab pos="317500" algn="l"/>
              </a:tabLst>
            </a:pPr>
            <a:r>
              <a:rPr lang="en-US" altLang="zh-CN" dirty="0">
                <a:solidFill>
                  <a:srgbClr val="002060"/>
                </a:solidFill>
                <a:cs typeface="Times New Roman" pitchFamily="18" charset="0"/>
              </a:rPr>
              <a:t>High Speed Peripherals: USB 2.0, Gigabit Ethernet, SD/SDIO</a:t>
            </a:r>
          </a:p>
          <a:p>
            <a:pPr lvl="1">
              <a:tabLst>
                <a:tab pos="88900" algn="l"/>
                <a:tab pos="317500" algn="l"/>
              </a:tabLst>
            </a:pPr>
            <a:r>
              <a:rPr lang="en-US" altLang="zh-CN" dirty="0">
                <a:solidFill>
                  <a:srgbClr val="002060"/>
                </a:solidFill>
                <a:cs typeface="Times New Roman" pitchFamily="18" charset="0"/>
              </a:rPr>
              <a:t>Timers: Public and private</a:t>
            </a:r>
          </a:p>
          <a:p>
            <a:pPr lvl="1">
              <a:tabLst>
                <a:tab pos="88900" algn="l"/>
                <a:tab pos="317500" algn="l"/>
              </a:tabLst>
            </a:pPr>
            <a:r>
              <a:rPr lang="en-US" altLang="zh-CN" dirty="0">
                <a:solidFill>
                  <a:srgbClr val="002060"/>
                </a:solidFill>
                <a:cs typeface="Times New Roman" pitchFamily="18" charset="0"/>
              </a:rPr>
              <a:t>General interrupt controller (GIC)</a:t>
            </a:r>
          </a:p>
          <a:p>
            <a:pPr lvl="1">
              <a:tabLst>
                <a:tab pos="88900" algn="l"/>
                <a:tab pos="317500" algn="l"/>
              </a:tabLst>
            </a:pPr>
            <a:r>
              <a:rPr lang="en-US" altLang="zh-CN" dirty="0">
                <a:solidFill>
                  <a:srgbClr val="002060"/>
                </a:solidFill>
                <a:cs typeface="Times New Roman" pitchFamily="18" charset="0"/>
              </a:rPr>
              <a:t>On-chip memory (OCM): ROM and RAM</a:t>
            </a:r>
          </a:p>
          <a:p>
            <a:pPr lvl="1">
              <a:tabLst>
                <a:tab pos="88900" algn="l"/>
                <a:tab pos="317500" algn="l"/>
              </a:tabLst>
            </a:pPr>
            <a:r>
              <a:rPr lang="en-US" altLang="zh-CN" dirty="0">
                <a:solidFill>
                  <a:srgbClr val="002060"/>
                </a:solidFill>
                <a:cs typeface="Times New Roman" pitchFamily="18" charset="0"/>
              </a:rPr>
              <a:t>Debug controller: CoreSight</a:t>
            </a:r>
          </a:p>
          <a:p>
            <a:pPr>
              <a:tabLst>
                <a:tab pos="88900" algn="l"/>
                <a:tab pos="317500" algn="l"/>
              </a:tabLst>
            </a:pPr>
            <a:r>
              <a:rPr lang="en-US" altLang="zh-CN" dirty="0">
                <a:solidFill>
                  <a:srgbClr val="002060"/>
                </a:solidFill>
                <a:cs typeface="Times New Roman" pitchFamily="18" charset="0"/>
              </a:rPr>
              <a:t>Programmable Logic (PL)</a:t>
            </a:r>
          </a:p>
          <a:p>
            <a:pPr lvl="1">
              <a:tabLst>
                <a:tab pos="88900" algn="l"/>
                <a:tab pos="317500" algn="l"/>
              </a:tabLst>
            </a:pPr>
            <a:r>
              <a:rPr lang="en-US" dirty="0">
                <a:solidFill>
                  <a:srgbClr val="002060"/>
                </a:solidFill>
              </a:rPr>
              <a:t>Max Logic Cells/ System Logic Cells (K): 444</a:t>
            </a:r>
            <a:endParaRPr lang="en-US" altLang="zh-CN" dirty="0">
              <a:solidFill>
                <a:srgbClr val="002060"/>
              </a:solidFill>
              <a:cs typeface="Times New Roman" pitchFamily="18" charset="0"/>
            </a:endParaRPr>
          </a:p>
          <a:p>
            <a:pPr lvl="1">
              <a:tabLst>
                <a:tab pos="88900" algn="l"/>
                <a:tab pos="317500" algn="l"/>
              </a:tabLst>
            </a:pPr>
            <a:r>
              <a:rPr lang="en-US" altLang="zh-CN" dirty="0">
                <a:solidFill>
                  <a:srgbClr val="002060"/>
                </a:solidFill>
                <a:cs typeface="Times New Roman" pitchFamily="18" charset="0"/>
              </a:rPr>
              <a:t>Max Memory (Mb): 26.5</a:t>
            </a:r>
          </a:p>
          <a:p>
            <a:pPr lvl="1">
              <a:tabLst>
                <a:tab pos="88900" algn="l"/>
                <a:tab pos="317500" algn="l"/>
              </a:tabLst>
            </a:pPr>
            <a:r>
              <a:rPr lang="en-US" altLang="zh-CN" dirty="0">
                <a:solidFill>
                  <a:srgbClr val="002060"/>
                </a:solidFill>
                <a:cs typeface="Times New Roman" pitchFamily="18" charset="0"/>
              </a:rPr>
              <a:t>Max DSP Slices: 2,020</a:t>
            </a:r>
          </a:p>
          <a:p>
            <a:pPr lvl="1">
              <a:tabLst>
                <a:tab pos="88900" algn="l"/>
                <a:tab pos="317500" algn="l"/>
              </a:tabLst>
            </a:pPr>
            <a:r>
              <a:rPr lang="en-US" altLang="zh-CN" dirty="0">
                <a:solidFill>
                  <a:srgbClr val="002060"/>
                </a:solidFill>
                <a:cs typeface="Times New Roman" pitchFamily="18" charset="0"/>
              </a:rPr>
              <a:t>Max I/O Pins: 250</a:t>
            </a:r>
          </a:p>
        </p:txBody>
      </p:sp>
      <p:pic>
        <p:nvPicPr>
          <p:cNvPr id="4" name="Picture 3"/>
          <p:cNvPicPr>
            <a:picLocks noChangeAspect="1"/>
          </p:cNvPicPr>
          <p:nvPr/>
        </p:nvPicPr>
        <p:blipFill>
          <a:blip r:embed="rId3"/>
          <a:stretch>
            <a:fillRect/>
          </a:stretch>
        </p:blipFill>
        <p:spPr>
          <a:xfrm>
            <a:off x="6358991" y="3879172"/>
            <a:ext cx="2510689" cy="2571750"/>
          </a:xfrm>
          <a:prstGeom prst="rect">
            <a:avLst/>
          </a:prstGeom>
        </p:spPr>
      </p:pic>
    </p:spTree>
    <p:extLst>
      <p:ext uri="{BB962C8B-B14F-4D97-AF65-F5344CB8AC3E}">
        <p14:creationId xmlns:p14="http://schemas.microsoft.com/office/powerpoint/2010/main" val="112111059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cs typeface="Times New Roman" pitchFamily="18" charset="0"/>
              </a:rPr>
              <a:t>The Zynq AP SoC Processing System</a:t>
            </a:r>
            <a:endParaRPr lang="en-US" dirty="0"/>
          </a:p>
        </p:txBody>
      </p:sp>
      <p:sp>
        <p:nvSpPr>
          <p:cNvPr id="3" name="Text Placeholder 2"/>
          <p:cNvSpPr>
            <a:spLocks noGrp="1"/>
          </p:cNvSpPr>
          <p:nvPr>
            <p:ph type="body" sz="quarter" idx="10"/>
          </p:nvPr>
        </p:nvSpPr>
        <p:spPr/>
        <p:txBody>
          <a:bodyPr/>
          <a:lstStyle/>
          <a:p>
            <a:r>
              <a:rPr lang="en-US" dirty="0"/>
              <a:t>PS</a:t>
            </a:r>
          </a:p>
          <a:p>
            <a:pPr lvl="1"/>
            <a:r>
              <a:rPr lang="en-US" dirty="0"/>
              <a:t>APU</a:t>
            </a:r>
          </a:p>
          <a:p>
            <a:pPr lvl="1"/>
            <a:r>
              <a:rPr lang="en-US" dirty="0"/>
              <a:t>Memory</a:t>
            </a:r>
          </a:p>
          <a:p>
            <a:pPr lvl="1"/>
            <a:r>
              <a:rPr lang="en-US" dirty="0"/>
              <a:t>Peripherals</a:t>
            </a:r>
          </a:p>
          <a:p>
            <a:pPr lvl="1"/>
            <a:r>
              <a:rPr lang="en-US" dirty="0"/>
              <a:t>MIO</a:t>
            </a:r>
          </a:p>
          <a:p>
            <a:r>
              <a:rPr lang="en-US" dirty="0"/>
              <a:t>PL</a:t>
            </a:r>
          </a:p>
          <a:p>
            <a:pPr lvl="1"/>
            <a:r>
              <a:rPr lang="en-US" dirty="0"/>
              <a:t>Artix®-7</a:t>
            </a:r>
          </a:p>
          <a:p>
            <a:pPr lvl="1"/>
            <a:r>
              <a:rPr lang="en-US" dirty="0"/>
              <a:t>CLBs</a:t>
            </a:r>
          </a:p>
          <a:p>
            <a:pPr lvl="1"/>
            <a:r>
              <a:rPr lang="en-US" dirty="0"/>
              <a:t>BRAM</a:t>
            </a:r>
          </a:p>
          <a:p>
            <a:pPr lvl="1"/>
            <a:r>
              <a:rPr lang="en-US" dirty="0"/>
              <a:t>DSP</a:t>
            </a:r>
          </a:p>
          <a:p>
            <a:pPr lvl="1"/>
            <a:r>
              <a:rPr lang="en-US" dirty="0"/>
              <a:t>XADC</a:t>
            </a:r>
          </a:p>
          <a:p>
            <a:pPr lvl="1"/>
            <a:r>
              <a:rPr lang="en-US" dirty="0"/>
              <a:t>CMT</a:t>
            </a:r>
          </a:p>
          <a:p>
            <a:pPr lvl="1"/>
            <a:r>
              <a:rPr lang="en-US" dirty="0"/>
              <a:t>SelectIO</a:t>
            </a:r>
          </a:p>
        </p:txBody>
      </p:sp>
      <p:sp>
        <p:nvSpPr>
          <p:cNvPr id="7" name="Text Placeholder 6"/>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2561521" y="768286"/>
            <a:ext cx="6197799" cy="5142306"/>
          </a:xfrm>
          <a:prstGeom prst="rect">
            <a:avLst/>
          </a:prstGeom>
        </p:spPr>
      </p:pic>
      <p:sp>
        <p:nvSpPr>
          <p:cNvPr id="6" name="TextBox 5"/>
          <p:cNvSpPr txBox="1"/>
          <p:nvPr/>
        </p:nvSpPr>
        <p:spPr>
          <a:xfrm rot="16200000">
            <a:off x="7735067" y="3675019"/>
            <a:ext cx="2356286" cy="276999"/>
          </a:xfrm>
          <a:prstGeom prst="rect">
            <a:avLst/>
          </a:prstGeom>
          <a:noFill/>
        </p:spPr>
        <p:txBody>
          <a:bodyPr wrap="none" rtlCol="0">
            <a:spAutoFit/>
          </a:bodyPr>
          <a:lstStyle/>
          <a:p>
            <a:pPr>
              <a:buNone/>
            </a:pPr>
            <a:r>
              <a:rPr lang="en-US" sz="1200" dirty="0">
                <a:solidFill>
                  <a:srgbClr val="0070C0"/>
                </a:solidFill>
                <a:effectLst/>
              </a:rPr>
              <a:t>Page 27, ug585-Zynq-7000-TRM</a:t>
            </a:r>
          </a:p>
        </p:txBody>
      </p:sp>
    </p:spTree>
    <p:extLst>
      <p:ext uri="{BB962C8B-B14F-4D97-AF65-F5344CB8AC3E}">
        <p14:creationId xmlns:p14="http://schemas.microsoft.com/office/powerpoint/2010/main" val="25254642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4765746" y="1371600"/>
            <a:ext cx="4184823" cy="4876800"/>
          </a:xfrm>
          <a:prstGeom prst="rect">
            <a:avLst/>
          </a:prstGeom>
          <a:noFill/>
        </p:spPr>
      </p:pic>
      <p:sp>
        <p:nvSpPr>
          <p:cNvPr id="2" name="Title 1"/>
          <p:cNvSpPr>
            <a:spLocks noGrp="1"/>
          </p:cNvSpPr>
          <p:nvPr>
            <p:ph type="title"/>
          </p:nvPr>
        </p:nvSpPr>
        <p:spPr/>
        <p:txBody>
          <a:bodyPr/>
          <a:lstStyle/>
          <a:p>
            <a:r>
              <a:rPr lang="en-US" altLang="zh-CN" sz="2800" dirty="0">
                <a:cs typeface="Times New Roman" pitchFamily="18" charset="0"/>
              </a:rPr>
              <a:t>Zynq Architecture Built-in Peripherals</a:t>
            </a:r>
            <a:endParaRPr lang="en-US" sz="2800" dirty="0"/>
          </a:p>
        </p:txBody>
      </p:sp>
      <p:sp>
        <p:nvSpPr>
          <p:cNvPr id="3" name="Text Placeholder 2"/>
          <p:cNvSpPr>
            <a:spLocks noGrp="1"/>
          </p:cNvSpPr>
          <p:nvPr>
            <p:ph type="body" sz="quarter" idx="10"/>
          </p:nvPr>
        </p:nvSpPr>
        <p:spPr>
          <a:xfrm>
            <a:off x="228600" y="685800"/>
            <a:ext cx="4648200" cy="5715000"/>
          </a:xfrm>
          <a:prstGeom prst="rect">
            <a:avLst/>
          </a:prstGeom>
        </p:spPr>
        <p:txBody>
          <a:bodyPr/>
          <a:lstStyle/>
          <a:p>
            <a:pPr>
              <a:lnSpc>
                <a:spcPts val="1800"/>
              </a:lnSpc>
              <a:tabLst/>
            </a:pPr>
            <a:r>
              <a:rPr lang="en-US" altLang="zh-CN" dirty="0">
                <a:cs typeface="Times New Roman" pitchFamily="18" charset="0"/>
              </a:rPr>
              <a:t>Two USB 2.0 OTG/Device/Host</a:t>
            </a:r>
          </a:p>
          <a:p>
            <a:pPr lvl="1">
              <a:lnSpc>
                <a:spcPts val="1800"/>
              </a:lnSpc>
            </a:pPr>
            <a:r>
              <a:rPr lang="en-US" altLang="zh-CN" dirty="0">
                <a:cs typeface="Times New Roman" pitchFamily="18" charset="0"/>
              </a:rPr>
              <a:t>OTG: On-The-Go</a:t>
            </a:r>
          </a:p>
          <a:p>
            <a:pPr>
              <a:lnSpc>
                <a:spcPts val="2500"/>
              </a:lnSpc>
              <a:tabLst/>
            </a:pPr>
            <a:r>
              <a:rPr lang="en-US" altLang="zh-CN" dirty="0">
                <a:cs typeface="Times New Roman" pitchFamily="18" charset="0"/>
              </a:rPr>
              <a:t>Two Tri- Mode GigE (10/100/1000)</a:t>
            </a:r>
          </a:p>
          <a:p>
            <a:pPr lvl="1">
              <a:lnSpc>
                <a:spcPts val="2500"/>
              </a:lnSpc>
            </a:pPr>
            <a:r>
              <a:rPr lang="en-US" altLang="zh-CN" dirty="0">
                <a:cs typeface="Times New Roman" pitchFamily="18" charset="0"/>
              </a:rPr>
              <a:t>GigE: Gigabit Ethernet</a:t>
            </a:r>
          </a:p>
          <a:p>
            <a:pPr>
              <a:lnSpc>
                <a:spcPts val="2400"/>
              </a:lnSpc>
              <a:tabLst/>
            </a:pPr>
            <a:r>
              <a:rPr lang="en-US" altLang="zh-CN" dirty="0">
                <a:cs typeface="Times New Roman" pitchFamily="18" charset="0"/>
              </a:rPr>
              <a:t>Two SD(Secure Digit) /SDIO interfaces</a:t>
            </a:r>
          </a:p>
          <a:p>
            <a:pPr lvl="1"/>
            <a:r>
              <a:rPr lang="en-US" altLang="zh-CN" dirty="0">
                <a:cs typeface="Times New Roman" pitchFamily="18" charset="0"/>
              </a:rPr>
              <a:t>Memory, I/O and combo cards</a:t>
            </a:r>
          </a:p>
          <a:p>
            <a:pPr>
              <a:lnSpc>
                <a:spcPts val="1800"/>
              </a:lnSpc>
              <a:tabLst/>
            </a:pPr>
            <a:r>
              <a:rPr lang="en-US" altLang="zh-CN" dirty="0">
                <a:cs typeface="Times New Roman" pitchFamily="18" charset="0"/>
              </a:rPr>
              <a:t>Two CAN 2.0Bs, SPIs , I2Cs, UARTs</a:t>
            </a:r>
          </a:p>
          <a:p>
            <a:pPr>
              <a:lnSpc>
                <a:spcPts val="2400"/>
              </a:lnSpc>
              <a:tabLst/>
            </a:pPr>
            <a:r>
              <a:rPr lang="en-US" altLang="zh-CN" dirty="0">
                <a:cs typeface="Times New Roman" pitchFamily="18" charset="0"/>
              </a:rPr>
              <a:t>Four GPIO 32bit Blocks</a:t>
            </a:r>
          </a:p>
          <a:p>
            <a:pPr lvl="1"/>
            <a:r>
              <a:rPr lang="en-US" altLang="zh-CN" dirty="0">
                <a:cs typeface="Times New Roman" pitchFamily="18" charset="0"/>
              </a:rPr>
              <a:t>54 available through MIO; other available through EMIO</a:t>
            </a:r>
          </a:p>
          <a:p>
            <a:r>
              <a:rPr lang="en-US" altLang="zh-CN" dirty="0">
                <a:cs typeface="Times New Roman" pitchFamily="18" charset="0"/>
              </a:rPr>
              <a:t>Multiplexed Input/Output (MIO)</a:t>
            </a:r>
          </a:p>
          <a:p>
            <a:pPr lvl="1"/>
            <a:r>
              <a:rPr lang="en-US" altLang="zh-CN" dirty="0">
                <a:cs typeface="Times New Roman" pitchFamily="18" charset="0"/>
              </a:rPr>
              <a:t>Multiplexed pinout of peripherals and static memories</a:t>
            </a:r>
          </a:p>
          <a:p>
            <a:r>
              <a:rPr lang="en-US" altLang="zh-CN" dirty="0">
                <a:cs typeface="Times New Roman" pitchFamily="18" charset="0"/>
              </a:rPr>
              <a:t>Extended MIO (EMIO)</a:t>
            </a:r>
          </a:p>
          <a:p>
            <a:pPr lvl="1"/>
            <a:r>
              <a:rPr lang="en-US" altLang="zh-CN" dirty="0">
                <a:cs typeface="Times New Roman" pitchFamily="18" charset="0"/>
              </a:rPr>
              <a:t>Maps PS peripheral ports to the PL</a:t>
            </a:r>
          </a:p>
        </p:txBody>
      </p:sp>
    </p:spTree>
    <p:extLst>
      <p:ext uri="{BB962C8B-B14F-4D97-AF65-F5344CB8AC3E}">
        <p14:creationId xmlns:p14="http://schemas.microsoft.com/office/powerpoint/2010/main" val="13196093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Processing System (PS): ZYNQ XC7Z010-1CLG400C Chip</a:t>
            </a:r>
          </a:p>
        </p:txBody>
      </p:sp>
      <p:sp>
        <p:nvSpPr>
          <p:cNvPr id="2" name="Text Placeholder 1"/>
          <p:cNvSpPr>
            <a:spLocks noGrp="1"/>
          </p:cNvSpPr>
          <p:nvPr>
            <p:ph type="body" sz="quarter" idx="10"/>
          </p:nvPr>
        </p:nvSpPr>
        <p:spPr/>
        <p:txBody>
          <a:bodyPr/>
          <a:lstStyle/>
          <a:p>
            <a:r>
              <a:rPr lang="en-US" dirty="0"/>
              <a:t> ARM Cortex-A9 processor , 650MHz</a:t>
            </a:r>
          </a:p>
          <a:p>
            <a:r>
              <a:rPr lang="en-US" dirty="0"/>
              <a:t>Single and double precision Vector Floating Point Unit (VFPU)</a:t>
            </a:r>
          </a:p>
          <a:p>
            <a:r>
              <a:rPr lang="en-US" dirty="0"/>
              <a:t>Timer and Interrupts; Three watchdog timers</a:t>
            </a:r>
          </a:p>
          <a:p>
            <a:r>
              <a:rPr lang="en-US" dirty="0"/>
              <a:t>One global timer; Two triple-timer counters</a:t>
            </a:r>
          </a:p>
          <a:p>
            <a:r>
              <a:rPr lang="en-US" dirty="0"/>
              <a:t>Caches</a:t>
            </a:r>
          </a:p>
          <a:p>
            <a:pPr lvl="1"/>
            <a:r>
              <a:rPr lang="en-US" dirty="0"/>
              <a:t>32 KB Level 1 4-way set-associative instruction and data caches</a:t>
            </a:r>
          </a:p>
          <a:p>
            <a:pPr lvl="1"/>
            <a:r>
              <a:rPr lang="en-US" dirty="0"/>
              <a:t>512 KB 8-way set-associative Level 2 cache (shared between the CPUs)</a:t>
            </a:r>
          </a:p>
          <a:p>
            <a:r>
              <a:rPr lang="en-US" dirty="0"/>
              <a:t>On-Chip Memory</a:t>
            </a:r>
          </a:p>
          <a:p>
            <a:pPr lvl="1"/>
            <a:r>
              <a:rPr lang="en-US" dirty="0"/>
              <a:t>256 KB on-chip RAM (OCM), On-chip boot ROM</a:t>
            </a:r>
          </a:p>
          <a:p>
            <a:r>
              <a:rPr lang="en-US" dirty="0"/>
              <a:t>External Memory Interfaces</a:t>
            </a:r>
          </a:p>
          <a:p>
            <a:pPr lvl="1"/>
            <a:r>
              <a:rPr lang="en-US" dirty="0"/>
              <a:t>16-bit or 32-bit interfaces to DDR3, DDR3L, DDR2, or LPDDR2 memories</a:t>
            </a:r>
          </a:p>
          <a:p>
            <a:pPr lvl="1"/>
            <a:r>
              <a:rPr lang="en-US" dirty="0"/>
              <a:t>1GB of address space using single rank of 8-, 16-, or 32-bit-wide</a:t>
            </a:r>
          </a:p>
          <a:p>
            <a:pPr lvl="1"/>
            <a:r>
              <a:rPr lang="en-US" dirty="0"/>
              <a:t>8-bit SRAM data bus with up to 64 MB support</a:t>
            </a:r>
          </a:p>
        </p:txBody>
      </p:sp>
      <p:sp>
        <p:nvSpPr>
          <p:cNvPr id="3" name="TextBox 2"/>
          <p:cNvSpPr txBox="1"/>
          <p:nvPr/>
        </p:nvSpPr>
        <p:spPr>
          <a:xfrm>
            <a:off x="4597810" y="6458492"/>
            <a:ext cx="1683474" cy="261610"/>
          </a:xfrm>
          <a:prstGeom prst="rect">
            <a:avLst/>
          </a:prstGeom>
          <a:noFill/>
        </p:spPr>
        <p:txBody>
          <a:bodyPr wrap="none" rtlCol="0">
            <a:spAutoFit/>
          </a:bodyPr>
          <a:lstStyle/>
          <a:p>
            <a:r>
              <a:rPr lang="en-US" sz="1100" dirty="0">
                <a:solidFill>
                  <a:srgbClr val="0070C0"/>
                </a:solidFill>
                <a:effectLst/>
              </a:rPr>
              <a:t>ug585-Zynq-7000-TRM</a:t>
            </a:r>
          </a:p>
        </p:txBody>
      </p:sp>
    </p:spTree>
    <p:extLst>
      <p:ext uri="{BB962C8B-B14F-4D97-AF65-F5344CB8AC3E}">
        <p14:creationId xmlns:p14="http://schemas.microsoft.com/office/powerpoint/2010/main" val="129603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PS: ZYNQ XC7Z010-1CLG400C Chip</a:t>
            </a:r>
          </a:p>
        </p:txBody>
      </p:sp>
      <p:sp>
        <p:nvSpPr>
          <p:cNvPr id="2" name="Text Placeholder 1"/>
          <p:cNvSpPr>
            <a:spLocks noGrp="1"/>
          </p:cNvSpPr>
          <p:nvPr>
            <p:ph type="body" sz="quarter" idx="10"/>
          </p:nvPr>
        </p:nvSpPr>
        <p:spPr/>
        <p:txBody>
          <a:bodyPr/>
          <a:lstStyle/>
          <a:p>
            <a:r>
              <a:rPr lang="en-US" dirty="0"/>
              <a:t>I/O Peripherals and Interfaces</a:t>
            </a:r>
          </a:p>
          <a:p>
            <a:pPr lvl="1"/>
            <a:r>
              <a:rPr lang="en-US" dirty="0"/>
              <a:t>Two 10/100/1000 tri-speed Ethernet MAC peripherals with</a:t>
            </a:r>
          </a:p>
          <a:p>
            <a:pPr lvl="1"/>
            <a:r>
              <a:rPr lang="en-US" dirty="0"/>
              <a:t>Two USB 2.0 OTG peripherals• Intel EHCI compliant USB host</a:t>
            </a:r>
          </a:p>
          <a:p>
            <a:pPr lvl="1"/>
            <a:r>
              <a:rPr lang="en-US" dirty="0"/>
              <a:t>Two full CAN 2.0B compliant CAN bus interfaces</a:t>
            </a:r>
          </a:p>
          <a:p>
            <a:pPr lvl="1"/>
            <a:r>
              <a:rPr lang="en-US" dirty="0"/>
              <a:t>Two SD/SDIO 2.0/MMC3.31 compliant controllers</a:t>
            </a:r>
          </a:p>
          <a:p>
            <a:pPr lvl="1"/>
            <a:r>
              <a:rPr lang="en-US" dirty="0"/>
              <a:t>Two full-duplex SPI ports with three peripheral chip selects</a:t>
            </a:r>
          </a:p>
          <a:p>
            <a:pPr lvl="1"/>
            <a:r>
              <a:rPr lang="en-US" dirty="0"/>
              <a:t>Two high-speed UARTs (up to 1 Mb/s)</a:t>
            </a:r>
          </a:p>
          <a:p>
            <a:pPr lvl="1"/>
            <a:r>
              <a:rPr lang="en-US" dirty="0"/>
              <a:t>Two master and slave I2C interfaces</a:t>
            </a:r>
          </a:p>
          <a:p>
            <a:r>
              <a:rPr lang="en-US" dirty="0"/>
              <a:t>GPIO with four 32-bit banks</a:t>
            </a:r>
          </a:p>
          <a:p>
            <a:pPr lvl="1"/>
            <a:r>
              <a:rPr lang="en-US" dirty="0"/>
              <a:t>up to 54 bits can be used with the PS I/O </a:t>
            </a:r>
          </a:p>
          <a:p>
            <a:pPr lvl="1"/>
            <a:r>
              <a:rPr lang="en-US" dirty="0"/>
              <a:t>up to 64 bits connected to the Programmable Logic</a:t>
            </a:r>
          </a:p>
          <a:p>
            <a:pPr lvl="1"/>
            <a:r>
              <a:rPr lang="en-US" dirty="0"/>
              <a:t>Up to 54 flexible multiplexed I/O (MIO) for peripheral pin assignments</a:t>
            </a:r>
          </a:p>
          <a:p>
            <a:r>
              <a:rPr lang="en-US" dirty="0"/>
              <a:t>Interconnect</a:t>
            </a:r>
          </a:p>
          <a:p>
            <a:pPr lvl="1"/>
            <a:r>
              <a:rPr lang="en-US" dirty="0"/>
              <a:t>High-bandwidth connectivity within PS and between PS and PL</a:t>
            </a:r>
          </a:p>
          <a:p>
            <a:pPr lvl="1"/>
            <a:r>
              <a:rPr lang="en-US" dirty="0"/>
              <a:t>ARM AMBA® AXI based</a:t>
            </a:r>
          </a:p>
        </p:txBody>
      </p:sp>
      <p:sp>
        <p:nvSpPr>
          <p:cNvPr id="3" name="TextBox 2"/>
          <p:cNvSpPr txBox="1"/>
          <p:nvPr/>
        </p:nvSpPr>
        <p:spPr>
          <a:xfrm>
            <a:off x="4498679" y="6458492"/>
            <a:ext cx="1683474" cy="261610"/>
          </a:xfrm>
          <a:prstGeom prst="rect">
            <a:avLst/>
          </a:prstGeom>
          <a:noFill/>
        </p:spPr>
        <p:txBody>
          <a:bodyPr wrap="none" rtlCol="0">
            <a:spAutoFit/>
          </a:bodyPr>
          <a:lstStyle/>
          <a:p>
            <a:r>
              <a:rPr lang="en-US" sz="1100" dirty="0">
                <a:solidFill>
                  <a:srgbClr val="0070C0"/>
                </a:solidFill>
                <a:effectLst/>
              </a:rPr>
              <a:t>ug585-Zynq-7000-TRM</a:t>
            </a:r>
          </a:p>
        </p:txBody>
      </p:sp>
    </p:spTree>
    <p:extLst>
      <p:ext uri="{BB962C8B-B14F-4D97-AF65-F5344CB8AC3E}">
        <p14:creationId xmlns:p14="http://schemas.microsoft.com/office/powerpoint/2010/main" val="890605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Programmable Logic (PL): Artix-7 FPGA</a:t>
            </a:r>
          </a:p>
        </p:txBody>
      </p:sp>
      <p:sp>
        <p:nvSpPr>
          <p:cNvPr id="2" name="Text Placeholder 1"/>
          <p:cNvSpPr>
            <a:spLocks noGrp="1"/>
          </p:cNvSpPr>
          <p:nvPr>
            <p:ph type="body" sz="quarter" idx="10"/>
          </p:nvPr>
        </p:nvSpPr>
        <p:spPr/>
        <p:txBody>
          <a:bodyPr/>
          <a:lstStyle/>
          <a:p>
            <a:r>
              <a:rPr lang="en-US" dirty="0"/>
              <a:t>450MHz Internal Clock</a:t>
            </a:r>
          </a:p>
          <a:p>
            <a:r>
              <a:rPr lang="en-US" dirty="0"/>
              <a:t>Configurable Logic Blocks (CLB)</a:t>
            </a:r>
          </a:p>
          <a:p>
            <a:pPr lvl="1"/>
            <a:r>
              <a:rPr lang="en-US" dirty="0"/>
              <a:t>28K Logic Cells, 17,600 Look-up tables (LUT); 35,200 Flip-flops; Cascadeable adders</a:t>
            </a:r>
          </a:p>
          <a:p>
            <a:r>
              <a:rPr lang="en-US" dirty="0"/>
              <a:t>240 Kb Block RAM</a:t>
            </a:r>
          </a:p>
          <a:p>
            <a:r>
              <a:rPr lang="en-US" dirty="0"/>
              <a:t>80 DSP Blocks</a:t>
            </a:r>
          </a:p>
          <a:p>
            <a:pPr lvl="1"/>
            <a:r>
              <a:rPr lang="en-US" dirty="0"/>
              <a:t>18 x 25 signed multiply; 48-bit adder/accumulator; 25-bit pre-adder</a:t>
            </a:r>
          </a:p>
          <a:p>
            <a:r>
              <a:rPr lang="en-US" dirty="0"/>
              <a:t>Programmable I/O Blocks</a:t>
            </a:r>
          </a:p>
          <a:p>
            <a:pPr lvl="1"/>
            <a:r>
              <a:rPr lang="en-US" dirty="0"/>
              <a:t>Supports LVCMOS, LVDS, and SSTL; 1.2V to 3.3V I/O</a:t>
            </a:r>
          </a:p>
          <a:p>
            <a:r>
              <a:rPr lang="en-US" dirty="0"/>
              <a:t>Serial Transceivers</a:t>
            </a:r>
          </a:p>
          <a:p>
            <a:pPr lvl="1"/>
            <a:r>
              <a:rPr lang="en-US" dirty="0"/>
              <a:t>Up to 16 receivers and transmitters; Supports up to 12.5 Gb/s data rates</a:t>
            </a:r>
          </a:p>
          <a:p>
            <a:r>
              <a:rPr lang="en-US" dirty="0"/>
              <a:t>Two 12-Bit Analog-to-Digital Converters</a:t>
            </a:r>
          </a:p>
          <a:p>
            <a:pPr lvl="1"/>
            <a:r>
              <a:rPr lang="en-US" dirty="0"/>
              <a:t>Up to 17 external differential input channels</a:t>
            </a:r>
          </a:p>
          <a:p>
            <a:pPr lvl="1"/>
            <a:r>
              <a:rPr lang="en-US" dirty="0"/>
              <a:t>One million samples per second maximum conversion rate</a:t>
            </a:r>
          </a:p>
        </p:txBody>
      </p:sp>
      <p:sp>
        <p:nvSpPr>
          <p:cNvPr id="3" name="TextBox 2"/>
          <p:cNvSpPr txBox="1"/>
          <p:nvPr/>
        </p:nvSpPr>
        <p:spPr>
          <a:xfrm>
            <a:off x="7155726" y="5867400"/>
            <a:ext cx="1683474" cy="261610"/>
          </a:xfrm>
          <a:prstGeom prst="rect">
            <a:avLst/>
          </a:prstGeom>
          <a:noFill/>
        </p:spPr>
        <p:txBody>
          <a:bodyPr wrap="none" rtlCol="0">
            <a:spAutoFit/>
          </a:bodyPr>
          <a:lstStyle/>
          <a:p>
            <a:pPr>
              <a:buNone/>
            </a:pPr>
            <a:r>
              <a:rPr lang="en-US" sz="1100" dirty="0">
                <a:solidFill>
                  <a:srgbClr val="0070C0"/>
                </a:solidFill>
                <a:effectLst/>
              </a:rPr>
              <a:t>ug585-Zynq-7000-TRM</a:t>
            </a:r>
          </a:p>
        </p:txBody>
      </p:sp>
    </p:spTree>
    <p:extLst>
      <p:ext uri="{BB962C8B-B14F-4D97-AF65-F5344CB8AC3E}">
        <p14:creationId xmlns:p14="http://schemas.microsoft.com/office/powerpoint/2010/main" val="4123261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7E60B-79DF-4BB7-B27B-17688938A0DD}"/>
              </a:ext>
            </a:extLst>
          </p:cNvPr>
          <p:cNvSpPr>
            <a:spLocks noGrp="1"/>
          </p:cNvSpPr>
          <p:nvPr>
            <p:ph type="title"/>
          </p:nvPr>
        </p:nvSpPr>
        <p:spPr/>
        <p:txBody>
          <a:bodyPr/>
          <a:lstStyle/>
          <a:p>
            <a:r>
              <a:rPr lang="en-US" altLang="zh-CN" dirty="0">
                <a:cs typeface="Times New Roman" pitchFamily="18" charset="0"/>
              </a:rPr>
              <a:t>Zybo Zynq-7000 ARM/FPGA SoC Trainer Board</a:t>
            </a:r>
            <a:endParaRPr lang="en-US" dirty="0"/>
          </a:p>
        </p:txBody>
      </p:sp>
      <p:sp>
        <p:nvSpPr>
          <p:cNvPr id="2" name="Text Placeholder 1"/>
          <p:cNvSpPr>
            <a:spLocks noGrp="1"/>
          </p:cNvSpPr>
          <p:nvPr>
            <p:ph type="body" sz="quarter" idx="10"/>
          </p:nvPr>
        </p:nvSpPr>
        <p:spPr>
          <a:prstGeom prst="rect">
            <a:avLst/>
          </a:prstGeom>
        </p:spPr>
        <p:txBody>
          <a:bodyPr/>
          <a:lstStyle/>
          <a:p>
            <a:r>
              <a:rPr lang="en-US" dirty="0"/>
              <a:t>Digilent</a:t>
            </a:r>
          </a:p>
          <a:p>
            <a:r>
              <a:rPr lang="en-US" dirty="0"/>
              <a:t>$189</a:t>
            </a:r>
          </a:p>
          <a:p>
            <a:r>
              <a:rPr lang="en-US" dirty="0"/>
              <a:t>Voucher for Xilinx Vivado Design Suite: Design Edition </a:t>
            </a:r>
            <a:br>
              <a:rPr lang="en-US" dirty="0"/>
            </a:br>
            <a:r>
              <a:rPr lang="en-US" i="1" dirty="0"/>
              <a:t>(One full seat, node locked, device-locked to the Zynq-7000 XC7Z010)</a:t>
            </a:r>
            <a:endParaRPr lang="en-US" dirty="0"/>
          </a:p>
          <a:p>
            <a:r>
              <a:rPr lang="en-US" dirty="0"/>
              <a:t>4GB microSD card</a:t>
            </a:r>
          </a:p>
          <a:p>
            <a:r>
              <a:rPr lang="en-US" dirty="0"/>
              <a:t>Micro USB cable</a:t>
            </a:r>
          </a:p>
          <a:p>
            <a:r>
              <a:rPr lang="en-US" dirty="0"/>
              <a:t>5V 2.5A switching power supply </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 y="3620854"/>
            <a:ext cx="4213860" cy="31394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434" y="2876505"/>
            <a:ext cx="4312920" cy="2278380"/>
          </a:xfrm>
          <a:prstGeom prst="rect">
            <a:avLst/>
          </a:prstGeom>
        </p:spPr>
      </p:pic>
    </p:spTree>
    <p:extLst>
      <p:ext uri="{BB962C8B-B14F-4D97-AF65-F5344CB8AC3E}">
        <p14:creationId xmlns:p14="http://schemas.microsoft.com/office/powerpoint/2010/main" val="30231204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8600" y="152400"/>
            <a:ext cx="6222440" cy="6191250"/>
          </a:xfrm>
          <a:prstGeom prst="rect">
            <a:avLst/>
          </a:prstGeom>
        </p:spPr>
      </p:pic>
      <p:sp>
        <p:nvSpPr>
          <p:cNvPr id="2" name="TextBox 1"/>
          <p:cNvSpPr txBox="1"/>
          <p:nvPr/>
        </p:nvSpPr>
        <p:spPr>
          <a:xfrm>
            <a:off x="6781800" y="2819400"/>
            <a:ext cx="2209800" cy="954107"/>
          </a:xfrm>
          <a:prstGeom prst="rect">
            <a:avLst/>
          </a:prstGeom>
          <a:noFill/>
        </p:spPr>
        <p:txBody>
          <a:bodyPr wrap="square" rtlCol="0">
            <a:spAutoFit/>
          </a:bodyPr>
          <a:lstStyle/>
          <a:p>
            <a:pPr>
              <a:buNone/>
            </a:pPr>
            <a:r>
              <a:rPr lang="en-US" sz="1400" dirty="0">
                <a:solidFill>
                  <a:srgbClr val="002060"/>
                </a:solidFill>
                <a:hlinkClick r:id="rId4"/>
              </a:rPr>
              <a:t>Xilinx video on PAM4</a:t>
            </a:r>
            <a:r>
              <a:rPr lang="en-US" sz="1400" dirty="0">
                <a:solidFill>
                  <a:srgbClr val="002060"/>
                </a:solidFill>
              </a:rPr>
              <a:t>: https://www.xilinx.com/products/technology/high-speed-serial/56g.html</a:t>
            </a:r>
          </a:p>
        </p:txBody>
      </p:sp>
    </p:spTree>
    <p:extLst>
      <p:ext uri="{BB962C8B-B14F-4D97-AF65-F5344CB8AC3E}">
        <p14:creationId xmlns:p14="http://schemas.microsoft.com/office/powerpoint/2010/main" val="1798862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433D-3643-4441-8ED3-91E49A134D7B}"/>
              </a:ext>
            </a:extLst>
          </p:cNvPr>
          <p:cNvSpPr>
            <a:spLocks noGrp="1"/>
          </p:cNvSpPr>
          <p:nvPr>
            <p:ph type="title"/>
          </p:nvPr>
        </p:nvSpPr>
        <p:spPr/>
        <p:txBody>
          <a:bodyPr/>
          <a:lstStyle/>
          <a:p>
            <a:r>
              <a:rPr lang="en-US" altLang="zh-CN" dirty="0">
                <a:cs typeface="Times New Roman" pitchFamily="18" charset="0"/>
              </a:rPr>
              <a:t>Resources on the Zybo Board</a:t>
            </a:r>
            <a:endParaRPr lang="en-US" dirty="0"/>
          </a:p>
        </p:txBody>
      </p:sp>
      <p:sp>
        <p:nvSpPr>
          <p:cNvPr id="3" name="Text Placeholder 2"/>
          <p:cNvSpPr>
            <a:spLocks noGrp="1"/>
          </p:cNvSpPr>
          <p:nvPr>
            <p:ph type="body" sz="quarter" idx="10"/>
          </p:nvPr>
        </p:nvSpPr>
        <p:spPr>
          <a:prstGeom prst="rect">
            <a:avLst/>
          </a:prstGeom>
        </p:spPr>
        <p:txBody>
          <a:bodyPr/>
          <a:lstStyle/>
          <a:p>
            <a:r>
              <a:rPr lang="en-US" dirty="0"/>
              <a:t>28,000 logic cells</a:t>
            </a:r>
          </a:p>
          <a:p>
            <a:r>
              <a:rPr lang="en-US" dirty="0"/>
              <a:t>40 KB Block RAM</a:t>
            </a:r>
          </a:p>
          <a:p>
            <a:r>
              <a:rPr lang="en-US" dirty="0"/>
              <a:t>80 DSP slices</a:t>
            </a:r>
          </a:p>
          <a:p>
            <a:r>
              <a:rPr lang="en-US" dirty="0"/>
              <a:t>On-chip dual channel, 12-bit, 1 MSPS analog-to-digital converter (XADC)</a:t>
            </a:r>
          </a:p>
          <a:p>
            <a:r>
              <a:rPr lang="en-US" dirty="0"/>
              <a:t>650 MHz dual-core Cortex™-A9 processor</a:t>
            </a:r>
          </a:p>
          <a:p>
            <a:r>
              <a:rPr lang="en-US" dirty="0"/>
              <a:t>On-board JTAG programming and UART to USB converter</a:t>
            </a:r>
          </a:p>
          <a:p>
            <a:r>
              <a:rPr lang="en-US" dirty="0"/>
              <a:t>DDR3 memory controller with 8 DMA channels </a:t>
            </a:r>
            <a:endParaRPr lang="en-US" b="1" dirty="0"/>
          </a:p>
          <a:p>
            <a:r>
              <a:rPr lang="en-US" dirty="0"/>
              <a:t>512 MB x32 DDR3 w/ 1050Mbps bandwidth</a:t>
            </a:r>
          </a:p>
          <a:p>
            <a:r>
              <a:rPr lang="en-US" dirty="0"/>
              <a:t>128 Mb Serial Flash w/ QSPI interface  </a:t>
            </a:r>
          </a:p>
          <a:p>
            <a:r>
              <a:rPr lang="en-US" dirty="0"/>
              <a:t>microSD slot (supports Linux file system) </a:t>
            </a:r>
          </a:p>
          <a:p>
            <a:r>
              <a:rPr lang="en-US" dirty="0"/>
              <a:t>High-bandwidth peripheral controllers: 1G Ethernet, USB 2.0, SDIO</a:t>
            </a:r>
          </a:p>
        </p:txBody>
      </p:sp>
    </p:spTree>
    <p:extLst>
      <p:ext uri="{BB962C8B-B14F-4D97-AF65-F5344CB8AC3E}">
        <p14:creationId xmlns:p14="http://schemas.microsoft.com/office/powerpoint/2010/main" val="24436176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lstStyle/>
          <a:p>
            <a:r>
              <a:rPr lang="en-US" dirty="0"/>
              <a:t>Low-bandwidth peripheral controller: SPI, UART, I2C </a:t>
            </a:r>
          </a:p>
          <a:p>
            <a:r>
              <a:rPr lang="en-US" dirty="0"/>
              <a:t>Dual-role (Source/Sink) HDMI port </a:t>
            </a:r>
            <a:endParaRPr lang="en-US" b="1" dirty="0"/>
          </a:p>
          <a:p>
            <a:r>
              <a:rPr lang="en-US" dirty="0"/>
              <a:t>16-bits per pixel VGA output port</a:t>
            </a:r>
          </a:p>
          <a:p>
            <a:r>
              <a:rPr lang="en-US" dirty="0"/>
              <a:t>Trimode (1Gbit/100Mbit/10Mbit) Ethernet PHY </a:t>
            </a:r>
            <a:endParaRPr lang="en-US" b="1" dirty="0"/>
          </a:p>
          <a:p>
            <a:r>
              <a:rPr lang="en-US" dirty="0"/>
              <a:t>OTG USB 2.0 PHY (supports host and device)</a:t>
            </a:r>
          </a:p>
          <a:p>
            <a:r>
              <a:rPr lang="en-US" dirty="0"/>
              <a:t>External EEPROM (programmed with 48-bit globally unique EUI-48/64™ compatible identifier) </a:t>
            </a:r>
            <a:endParaRPr lang="en-US" b="1" dirty="0"/>
          </a:p>
          <a:p>
            <a:r>
              <a:rPr lang="en-US" dirty="0"/>
              <a:t>Audio codec with headphone out, microphone and line in jacks </a:t>
            </a:r>
            <a:endParaRPr lang="en-US" b="1" dirty="0"/>
          </a:p>
          <a:p>
            <a:r>
              <a:rPr lang="en-US" dirty="0"/>
              <a:t>GPIO: 6 pushbuttons, 4 slide switches, 5 LEDs  </a:t>
            </a:r>
          </a:p>
          <a:p>
            <a:r>
              <a:rPr lang="en-US" dirty="0"/>
              <a:t>Six </a:t>
            </a:r>
            <a:r>
              <a:rPr lang="en-US" dirty="0">
                <a:hlinkClick r:id="rId3"/>
              </a:rPr>
              <a:t>Pmod connectors</a:t>
            </a:r>
            <a:r>
              <a:rPr lang="en-US" dirty="0"/>
              <a:t> (1 processor-dedicated, 1 dual analog/digital)  </a:t>
            </a:r>
          </a:p>
        </p:txBody>
      </p:sp>
      <p:sp>
        <p:nvSpPr>
          <p:cNvPr id="4" name="Title 3">
            <a:extLst>
              <a:ext uri="{FF2B5EF4-FFF2-40B4-BE49-F238E27FC236}">
                <a16:creationId xmlns:a16="http://schemas.microsoft.com/office/drawing/2014/main" id="{A156B0BC-B2AD-4538-B141-443BB225ECF4}"/>
              </a:ext>
            </a:extLst>
          </p:cNvPr>
          <p:cNvSpPr>
            <a:spLocks noGrp="1"/>
          </p:cNvSpPr>
          <p:nvPr>
            <p:ph type="title"/>
          </p:nvPr>
        </p:nvSpPr>
        <p:spPr/>
        <p:txBody>
          <a:bodyPr/>
          <a:lstStyle/>
          <a:p>
            <a:r>
              <a:rPr lang="en-US" altLang="zh-CN" dirty="0">
                <a:cs typeface="Times New Roman" pitchFamily="18" charset="0"/>
              </a:rPr>
              <a:t>Resources on the Zybo Board</a:t>
            </a:r>
            <a:endParaRPr lang="en-US" dirty="0"/>
          </a:p>
        </p:txBody>
      </p:sp>
    </p:spTree>
    <p:extLst>
      <p:ext uri="{BB962C8B-B14F-4D97-AF65-F5344CB8AC3E}">
        <p14:creationId xmlns:p14="http://schemas.microsoft.com/office/powerpoint/2010/main" val="32849593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Zynq 7000 Chip on Zybo Board</a:t>
            </a:r>
            <a:endParaRPr lang="en-US" dirty="0"/>
          </a:p>
        </p:txBody>
      </p:sp>
      <p:sp>
        <p:nvSpPr>
          <p:cNvPr id="7171" name="Rectangle 5"/>
          <p:cNvSpPr>
            <a:spLocks noGrp="1" noChangeArrowheads="1"/>
          </p:cNvSpPr>
          <p:nvPr>
            <p:ph type="body" sz="quarter" idx="10"/>
          </p:nvPr>
        </p:nvSpPr>
        <p:spPr>
          <a:prstGeom prst="rect">
            <a:avLst/>
          </a:prstGeom>
        </p:spPr>
        <p:txBody>
          <a:bodyPr/>
          <a:lstStyle/>
          <a:p>
            <a:r>
              <a:rPr lang="en-US" dirty="0"/>
              <a:t> XC7Z010T-1CLG400 All Programmable SoC</a:t>
            </a:r>
          </a:p>
          <a:p>
            <a:r>
              <a:rPr lang="en-US" dirty="0"/>
              <a:t>The Zynq-7000 AP SoC architecture consists of two major sections</a:t>
            </a:r>
          </a:p>
          <a:p>
            <a:r>
              <a:rPr lang="en-US" b="1" dirty="0"/>
              <a:t>PS: Processing system</a:t>
            </a:r>
          </a:p>
          <a:p>
            <a:pPr lvl="1"/>
            <a:r>
              <a:rPr lang="en-US" dirty="0"/>
              <a:t>Dual ARM Cortex-A9 processor based</a:t>
            </a:r>
          </a:p>
          <a:p>
            <a:pPr lvl="1"/>
            <a:r>
              <a:rPr lang="en-US" dirty="0"/>
              <a:t>Multiple peripherals </a:t>
            </a:r>
          </a:p>
          <a:p>
            <a:pPr lvl="1"/>
            <a:r>
              <a:rPr lang="en-US" dirty="0"/>
              <a:t>Hard silicon core</a:t>
            </a:r>
          </a:p>
          <a:p>
            <a:r>
              <a:rPr lang="en-US" b="1" dirty="0"/>
              <a:t>PL: Programmable logic</a:t>
            </a:r>
          </a:p>
          <a:p>
            <a:pPr lvl="1"/>
            <a:r>
              <a:rPr lang="en-US" dirty="0"/>
              <a:t>Shares the same 7 series programmable logic as</a:t>
            </a:r>
          </a:p>
          <a:p>
            <a:pPr lvl="1"/>
            <a:r>
              <a:rPr lang="en-US" dirty="0">
                <a:solidFill>
                  <a:srgbClr val="002060"/>
                </a:solidFill>
              </a:rPr>
              <a:t>Artix™-based devices: Z-7010, Z-7015, and Z-7020 (high-range I/O banks only)</a:t>
            </a:r>
          </a:p>
        </p:txBody>
      </p:sp>
      <p:sp>
        <p:nvSpPr>
          <p:cNvPr id="9" name="Footer Placeholder 8"/>
          <p:cNvSpPr>
            <a:spLocks noGrp="1"/>
          </p:cNvSpPr>
          <p:nvPr>
            <p:ph type="ftr" sz="quarter" idx="4294967295"/>
          </p:nvPr>
        </p:nvSpPr>
        <p:spPr>
          <a:xfrm>
            <a:off x="7397750" y="6542088"/>
            <a:ext cx="1746250" cy="292100"/>
          </a:xfrm>
          <a:prstGeom prst="rect">
            <a:avLst/>
          </a:prstGeom>
        </p:spPr>
        <p:txBody>
          <a:bodyPr/>
          <a:lstStyle/>
          <a:p>
            <a:r>
              <a:rPr lang="en-US" dirty="0"/>
              <a:t>© Copyright 2014 Xilinx</a:t>
            </a:r>
          </a:p>
        </p:txBody>
      </p:sp>
    </p:spTree>
    <p:extLst>
      <p:ext uri="{BB962C8B-B14F-4D97-AF65-F5344CB8AC3E}">
        <p14:creationId xmlns:p14="http://schemas.microsoft.com/office/powerpoint/2010/main" val="15022891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2000" dirty="0"/>
              <a:t>Xilinx University Program: Embedded Systems Development using Zynq</a:t>
            </a:r>
          </a:p>
        </p:txBody>
      </p:sp>
      <p:pic>
        <p:nvPicPr>
          <p:cNvPr id="4" name="Picture 3"/>
          <p:cNvPicPr>
            <a:picLocks noChangeAspect="1"/>
          </p:cNvPicPr>
          <p:nvPr/>
        </p:nvPicPr>
        <p:blipFill>
          <a:blip r:embed="rId3"/>
          <a:stretch>
            <a:fillRect/>
          </a:stretch>
        </p:blipFill>
        <p:spPr>
          <a:xfrm>
            <a:off x="290512" y="914400"/>
            <a:ext cx="8334375" cy="5259761"/>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2000" dirty="0"/>
              <a:t>The First Five Labs: Embedded Systems Development using Zynq</a:t>
            </a:r>
          </a:p>
        </p:txBody>
      </p:sp>
      <p:sp>
        <p:nvSpPr>
          <p:cNvPr id="5123" name="Rectangle 3"/>
          <p:cNvSpPr>
            <a:spLocks noGrp="1" noChangeArrowheads="1"/>
          </p:cNvSpPr>
          <p:nvPr>
            <p:ph type="body" sz="quarter" idx="10"/>
          </p:nvPr>
        </p:nvSpPr>
        <p:spPr>
          <a:prstGeom prst="rect">
            <a:avLst/>
          </a:prstGeom>
        </p:spPr>
        <p:txBody>
          <a:bodyPr/>
          <a:lstStyle/>
          <a:p>
            <a:r>
              <a:rPr lang="en-US" dirty="0"/>
              <a:t>From Xilinx University Program Website</a:t>
            </a:r>
          </a:p>
          <a:p>
            <a:r>
              <a:rPr lang="en-US" dirty="0"/>
              <a:t>Introduction to Embedded System Design using Zynq and Vivado</a:t>
            </a:r>
          </a:p>
          <a:p>
            <a:r>
              <a:rPr lang="en-US" b="1" dirty="0"/>
              <a:t>Lab 1</a:t>
            </a:r>
            <a:r>
              <a:rPr lang="en-US" dirty="0"/>
              <a:t>: Simple Hardware Design</a:t>
            </a:r>
          </a:p>
          <a:p>
            <a:r>
              <a:rPr lang="en-US" dirty="0"/>
              <a:t>Zynq Architecture</a:t>
            </a:r>
          </a:p>
          <a:p>
            <a:r>
              <a:rPr lang="en-US" dirty="0"/>
              <a:t>Extending the Embedded System into PL</a:t>
            </a:r>
          </a:p>
          <a:p>
            <a:r>
              <a:rPr lang="en-US" b="1" dirty="0"/>
              <a:t>Lab 2</a:t>
            </a:r>
            <a:r>
              <a:rPr lang="en-US" dirty="0"/>
              <a:t>: Adding IPs in Programmable Logic</a:t>
            </a:r>
          </a:p>
          <a:p>
            <a:r>
              <a:rPr lang="en-US" dirty="0"/>
              <a:t>Adding Your Own Peripheral </a:t>
            </a:r>
          </a:p>
          <a:p>
            <a:r>
              <a:rPr lang="en-US" b="1" dirty="0"/>
              <a:t>Lab 3</a:t>
            </a:r>
            <a:r>
              <a:rPr lang="en-US" dirty="0"/>
              <a:t>: Creating and Adding Custom IP Software Development Environment </a:t>
            </a:r>
          </a:p>
          <a:p>
            <a:r>
              <a:rPr lang="en-US" b="1" dirty="0"/>
              <a:t>Lab 4: </a:t>
            </a:r>
            <a:r>
              <a:rPr lang="en-US" dirty="0"/>
              <a:t>Writing Basic Software Applications </a:t>
            </a:r>
          </a:p>
          <a:p>
            <a:r>
              <a:rPr lang="en-US" dirty="0"/>
              <a:t>Software Development and Debugging</a:t>
            </a:r>
          </a:p>
          <a:p>
            <a:r>
              <a:rPr lang="en-US" b="1" dirty="0"/>
              <a:t>Lab 5: </a:t>
            </a:r>
            <a:r>
              <a:rPr lang="en-US" dirty="0"/>
              <a:t>Software Debugging Using SDK</a:t>
            </a:r>
          </a:p>
        </p:txBody>
      </p:sp>
      <p:pic>
        <p:nvPicPr>
          <p:cNvPr id="1026" name="Picture 2" descr="The Zynq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4170" y="3685169"/>
            <a:ext cx="1728979" cy="252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83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p:cNvSpPr>
            <a:spLocks noGrp="1"/>
          </p:cNvSpPr>
          <p:nvPr>
            <p:ph type="title"/>
          </p:nvPr>
        </p:nvSpPr>
        <p:spPr/>
        <p:txBody>
          <a:bodyPr/>
          <a:lstStyle/>
          <a:p>
            <a:r>
              <a:rPr lang="en-US" sz="2000" dirty="0"/>
              <a:t>ARM Cortex-A9 based Embedded System Design: </a:t>
            </a:r>
            <a:r>
              <a:rPr lang="en-US" dirty="0"/>
              <a:t>ZYNQ </a:t>
            </a:r>
            <a:r>
              <a:rPr lang="en-US" sz="2000" dirty="0"/>
              <a:t>Lab1 through Lab5</a:t>
            </a:r>
          </a:p>
        </p:txBody>
      </p:sp>
      <p:sp>
        <p:nvSpPr>
          <p:cNvPr id="3" name="Text Placeholder 2">
            <a:extLst>
              <a:ext uri="{FF2B5EF4-FFF2-40B4-BE49-F238E27FC236}">
                <a16:creationId xmlns:a16="http://schemas.microsoft.com/office/drawing/2014/main" id="{6520F63C-9251-4F0B-BF7A-ED9682595686}"/>
              </a:ext>
            </a:extLst>
          </p:cNvPr>
          <p:cNvSpPr>
            <a:spLocks noGrp="1"/>
          </p:cNvSpPr>
          <p:nvPr>
            <p:ph type="body" sz="quarter" idx="10"/>
          </p:nvPr>
        </p:nvSpPr>
        <p:spPr/>
        <p:txBody>
          <a:bodyPr/>
          <a:lstStyle/>
          <a:p>
            <a:r>
              <a:rPr lang="en-US" dirty="0"/>
              <a:t>Lab #4 of this class: ZYNQ Labs 1 and 2</a:t>
            </a:r>
          </a:p>
          <a:p>
            <a:r>
              <a:rPr lang="en-US" dirty="0"/>
              <a:t>Lab #5 of this class: ZYNQ Labs 3 and 4</a:t>
            </a:r>
          </a:p>
          <a:p>
            <a:r>
              <a:rPr lang="en-US" dirty="0"/>
              <a:t>Lab #6 of this class: ZYNQ Lab 5</a:t>
            </a:r>
          </a:p>
        </p:txBody>
      </p:sp>
      <p:grpSp>
        <p:nvGrpSpPr>
          <p:cNvPr id="2" name="Group 1">
            <a:extLst>
              <a:ext uri="{FF2B5EF4-FFF2-40B4-BE49-F238E27FC236}">
                <a16:creationId xmlns:a16="http://schemas.microsoft.com/office/drawing/2014/main" id="{CA69E830-FF7D-4E6C-A782-7DB0B8BB6B87}"/>
              </a:ext>
            </a:extLst>
          </p:cNvPr>
          <p:cNvGrpSpPr/>
          <p:nvPr/>
        </p:nvGrpSpPr>
        <p:grpSpPr>
          <a:xfrm>
            <a:off x="190500" y="1714577"/>
            <a:ext cx="8762999" cy="4952344"/>
            <a:chOff x="152400" y="990600"/>
            <a:chExt cx="8762999" cy="4952344"/>
          </a:xfrm>
        </p:grpSpPr>
        <p:sp>
          <p:nvSpPr>
            <p:cNvPr id="111" name="Rectangle 110"/>
            <p:cNvSpPr/>
            <p:nvPr/>
          </p:nvSpPr>
          <p:spPr bwMode="auto">
            <a:xfrm>
              <a:off x="7516520" y="1006416"/>
              <a:ext cx="1398879" cy="2221031"/>
            </a:xfrm>
            <a:prstGeom prst="rect">
              <a:avLst/>
            </a:prstGeom>
            <a:solidFill>
              <a:schemeClr val="tx2">
                <a:lumMod val="60000"/>
                <a:lumOff val="40000"/>
              </a:schemeClr>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prstTxWarp prst="textNoShape">
                <a:avLst/>
              </a:prstTxWarp>
              <a:noAutofit/>
            </a:bodyPr>
            <a:lstStyle/>
            <a:p>
              <a:pPr algn="ctr">
                <a:buNone/>
              </a:pPr>
              <a:endParaRPr lang="en-US" sz="1050" dirty="0">
                <a:solidFill>
                  <a:srgbClr val="0070C0"/>
                </a:solidFill>
                <a:effectLst/>
              </a:endParaRPr>
            </a:p>
          </p:txBody>
        </p:sp>
        <p:sp>
          <p:nvSpPr>
            <p:cNvPr id="110" name="Rectangle 109"/>
            <p:cNvSpPr/>
            <p:nvPr/>
          </p:nvSpPr>
          <p:spPr bwMode="auto">
            <a:xfrm>
              <a:off x="4070347" y="1005099"/>
              <a:ext cx="3460092" cy="4096388"/>
            </a:xfrm>
            <a:prstGeom prst="rect">
              <a:avLst/>
            </a:prstGeom>
            <a:solidFill>
              <a:schemeClr val="tx1">
                <a:lumMod val="85000"/>
              </a:schemeClr>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prstTxWarp prst="textNoShape">
                <a:avLst/>
              </a:prstTxWarp>
              <a:noAutofit/>
            </a:bodyPr>
            <a:lstStyle/>
            <a:p>
              <a:pPr algn="ctr">
                <a:buNone/>
              </a:pPr>
              <a:endParaRPr lang="en-US" sz="1050" dirty="0">
                <a:solidFill>
                  <a:srgbClr val="0070C0"/>
                </a:solidFill>
                <a:effectLst/>
              </a:endParaRPr>
            </a:p>
          </p:txBody>
        </p:sp>
        <p:sp>
          <p:nvSpPr>
            <p:cNvPr id="109" name="Rectangle 108"/>
            <p:cNvSpPr/>
            <p:nvPr/>
          </p:nvSpPr>
          <p:spPr bwMode="auto">
            <a:xfrm>
              <a:off x="1148488" y="990600"/>
              <a:ext cx="2554172" cy="4096388"/>
            </a:xfrm>
            <a:prstGeom prst="rect">
              <a:avLst/>
            </a:prstGeom>
            <a:solidFill>
              <a:srgbClr val="92D050"/>
            </a:solidFill>
            <a:ln w="76200" cap="flat" cmpd="sng" algn="ctr">
              <a:noFill/>
              <a:prstDash val="solid"/>
              <a:round/>
              <a:headEnd type="none" w="med" len="med"/>
              <a:tailEnd type="none" w="med" len="med"/>
            </a:ln>
            <a:effectLst/>
          </p:spPr>
          <p:txBody>
            <a:bodyPr vert="horz" wrap="square" lIns="68598" tIns="34299" rIns="68598" bIns="34299" numCol="1" rtlCol="0" anchor="ctr" anchorCtr="0" compatLnSpc="1">
              <a:prstTxWarp prst="textNoShape">
                <a:avLst/>
              </a:prstTxWarp>
              <a:noAutofit/>
            </a:bodyPr>
            <a:lstStyle/>
            <a:p>
              <a:pPr algn="ctr">
                <a:buNone/>
              </a:pPr>
              <a:endParaRPr lang="en-US" sz="1050" dirty="0">
                <a:solidFill>
                  <a:srgbClr val="FFFF00"/>
                </a:solidFill>
                <a:effectLst/>
              </a:endParaRPr>
            </a:p>
          </p:txBody>
        </p:sp>
        <p:sp>
          <p:nvSpPr>
            <p:cNvPr id="5" name="Rectangle 3"/>
            <p:cNvSpPr>
              <a:spLocks noChangeArrowheads="1"/>
            </p:cNvSpPr>
            <p:nvPr/>
          </p:nvSpPr>
          <p:spPr bwMode="auto">
            <a:xfrm>
              <a:off x="2668298" y="1128382"/>
              <a:ext cx="960947" cy="3573208"/>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000" dirty="0">
                  <a:solidFill>
                    <a:srgbClr val="FFFF00"/>
                  </a:solidFill>
                  <a:effectLst/>
                </a:rPr>
                <a:t>ARM</a:t>
              </a:r>
            </a:p>
            <a:p>
              <a:pPr algn="ctr">
                <a:buNone/>
              </a:pPr>
              <a:r>
                <a:rPr lang="en-US" sz="1000" dirty="0">
                  <a:solidFill>
                    <a:srgbClr val="FFFF00"/>
                  </a:solidFill>
                  <a:effectLst/>
                </a:rPr>
                <a:t>Cortex-A9</a:t>
              </a:r>
            </a:p>
          </p:txBody>
        </p:sp>
        <p:sp>
          <p:nvSpPr>
            <p:cNvPr id="7" name="Rectangle 5"/>
            <p:cNvSpPr>
              <a:spLocks noChangeArrowheads="1"/>
            </p:cNvSpPr>
            <p:nvPr/>
          </p:nvSpPr>
          <p:spPr bwMode="auto">
            <a:xfrm>
              <a:off x="1302843" y="1301577"/>
              <a:ext cx="1022364" cy="615553"/>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spAutoFit/>
            </a:bodyPr>
            <a:lstStyle/>
            <a:p>
              <a:pPr algn="ctr">
                <a:buNone/>
              </a:pPr>
              <a:r>
                <a:rPr lang="en-US" sz="1000" dirty="0">
                  <a:solidFill>
                    <a:srgbClr val="FFFF00"/>
                  </a:solidFill>
                  <a:effectLst/>
                </a:rPr>
                <a:t>DDR3 </a:t>
              </a:r>
            </a:p>
            <a:p>
              <a:pPr algn="ctr">
                <a:buNone/>
              </a:pPr>
              <a:r>
                <a:rPr lang="en-US" sz="1000" dirty="0">
                  <a:solidFill>
                    <a:srgbClr val="FFFF00"/>
                  </a:solidFill>
                  <a:effectLst/>
                </a:rPr>
                <a:t>Memory </a:t>
              </a:r>
            </a:p>
            <a:p>
              <a:pPr algn="ctr">
                <a:buNone/>
              </a:pPr>
              <a:r>
                <a:rPr lang="en-US" sz="1000" dirty="0">
                  <a:solidFill>
                    <a:srgbClr val="FFFF00"/>
                  </a:solidFill>
                  <a:effectLst/>
                </a:rPr>
                <a:t>Controller</a:t>
              </a:r>
            </a:p>
          </p:txBody>
        </p:sp>
        <p:sp>
          <p:nvSpPr>
            <p:cNvPr id="9" name="Rectangle 10"/>
            <p:cNvSpPr>
              <a:spLocks noChangeArrowheads="1"/>
            </p:cNvSpPr>
            <p:nvPr/>
          </p:nvSpPr>
          <p:spPr bwMode="auto">
            <a:xfrm>
              <a:off x="4172559" y="2698009"/>
              <a:ext cx="1048306" cy="2301994"/>
            </a:xfrm>
            <a:prstGeom prst="rect">
              <a:avLst/>
            </a:prstGeom>
            <a:solidFill>
              <a:schemeClr val="accent1">
                <a:lumMod val="40000"/>
                <a:lumOff val="6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AXI </a:t>
              </a:r>
            </a:p>
            <a:p>
              <a:pPr algn="ctr">
                <a:buNone/>
              </a:pPr>
              <a:r>
                <a:rPr lang="en-US" sz="1200" dirty="0">
                  <a:solidFill>
                    <a:srgbClr val="0070C0"/>
                  </a:solidFill>
                  <a:effectLst/>
                </a:rPr>
                <a:t>Interconnect</a:t>
              </a:r>
            </a:p>
            <a:p>
              <a:pPr algn="ctr">
                <a:buNone/>
              </a:pPr>
              <a:r>
                <a:rPr lang="en-US" sz="1200" dirty="0">
                  <a:solidFill>
                    <a:srgbClr val="0070C0"/>
                  </a:solidFill>
                  <a:effectLst/>
                </a:rPr>
                <a:t>Block</a:t>
              </a:r>
            </a:p>
          </p:txBody>
        </p:sp>
        <p:sp>
          <p:nvSpPr>
            <p:cNvPr id="12" name="Rectangle 18"/>
            <p:cNvSpPr>
              <a:spLocks noChangeArrowheads="1"/>
            </p:cNvSpPr>
            <p:nvPr/>
          </p:nvSpPr>
          <p:spPr bwMode="auto">
            <a:xfrm>
              <a:off x="5822247" y="2807437"/>
              <a:ext cx="1536031" cy="297872"/>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AXI-BRAM Controller</a:t>
              </a:r>
            </a:p>
          </p:txBody>
        </p:sp>
        <p:sp>
          <p:nvSpPr>
            <p:cNvPr id="13" name="Line 19"/>
            <p:cNvSpPr>
              <a:spLocks noChangeShapeType="1"/>
            </p:cNvSpPr>
            <p:nvPr/>
          </p:nvSpPr>
          <p:spPr bwMode="auto">
            <a:xfrm flipV="1">
              <a:off x="5219597" y="2947793"/>
              <a:ext cx="589826" cy="7363"/>
            </a:xfrm>
            <a:prstGeom prst="line">
              <a:avLst/>
            </a:prstGeom>
            <a:noFill/>
            <a:ln w="9525">
              <a:solidFill>
                <a:schemeClr val="tx1"/>
              </a:solidFill>
              <a:round/>
              <a:headEnd/>
              <a:tailEnd type="triangle" w="med" len="med"/>
            </a:ln>
            <a:effectLst/>
          </p:spPr>
          <p:txBody>
            <a:bodyPr/>
            <a:lstStyle/>
            <a:p>
              <a:pPr>
                <a:buNone/>
              </a:pPr>
              <a:endParaRPr lang="en-US" sz="1200" dirty="0">
                <a:solidFill>
                  <a:srgbClr val="0070C0"/>
                </a:solidFill>
                <a:effectLst/>
              </a:endParaRPr>
            </a:p>
          </p:txBody>
        </p:sp>
        <p:sp>
          <p:nvSpPr>
            <p:cNvPr id="14" name="AutoShape 21"/>
            <p:cNvSpPr>
              <a:spLocks noChangeArrowheads="1"/>
            </p:cNvSpPr>
            <p:nvPr/>
          </p:nvSpPr>
          <p:spPr bwMode="auto">
            <a:xfrm>
              <a:off x="152400" y="1403849"/>
              <a:ext cx="1140759" cy="372338"/>
            </a:xfrm>
            <a:prstGeom prst="leftRightArrow">
              <a:avLst>
                <a:gd name="adj1" fmla="val 50000"/>
                <a:gd name="adj2" fmla="val 64000"/>
              </a:avLst>
            </a:prstGeom>
            <a:solidFill>
              <a:srgbClr val="00B0F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000" b="1" dirty="0">
                  <a:solidFill>
                    <a:srgbClr val="FFFF00"/>
                  </a:solidFill>
                  <a:effectLst/>
                </a:rPr>
                <a:t>Memory</a:t>
              </a:r>
            </a:p>
          </p:txBody>
        </p:sp>
        <p:sp>
          <p:nvSpPr>
            <p:cNvPr id="25" name="Rectangle 52"/>
            <p:cNvSpPr>
              <a:spLocks noChangeArrowheads="1"/>
            </p:cNvSpPr>
            <p:nvPr/>
          </p:nvSpPr>
          <p:spPr bwMode="auto">
            <a:xfrm>
              <a:off x="6308062" y="4447395"/>
              <a:ext cx="1048306" cy="372338"/>
            </a:xfrm>
            <a:prstGeom prst="rect">
              <a:avLst/>
            </a:prstGeom>
            <a:solidFill>
              <a:srgbClr val="71DA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GPIO</a:t>
              </a:r>
            </a:p>
          </p:txBody>
        </p:sp>
        <p:sp>
          <p:nvSpPr>
            <p:cNvPr id="26" name="Rectangle 53"/>
            <p:cNvSpPr>
              <a:spLocks noChangeArrowheads="1"/>
            </p:cNvSpPr>
            <p:nvPr/>
          </p:nvSpPr>
          <p:spPr bwMode="auto">
            <a:xfrm>
              <a:off x="1297152" y="2333580"/>
              <a:ext cx="1048306" cy="372338"/>
            </a:xfrm>
            <a:prstGeom prst="rect">
              <a:avLst/>
            </a:prstGeom>
            <a:solidFill>
              <a:srgbClr val="0070C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000" dirty="0">
                  <a:solidFill>
                    <a:srgbClr val="FFFF00"/>
                  </a:solidFill>
                  <a:effectLst/>
                </a:rPr>
                <a:t>UART</a:t>
              </a:r>
            </a:p>
          </p:txBody>
        </p:sp>
        <p:sp>
          <p:nvSpPr>
            <p:cNvPr id="27" name="Line 54"/>
            <p:cNvSpPr>
              <a:spLocks noChangeShapeType="1"/>
            </p:cNvSpPr>
            <p:nvPr/>
          </p:nvSpPr>
          <p:spPr bwMode="auto">
            <a:xfrm flipV="1">
              <a:off x="5196541" y="4207996"/>
              <a:ext cx="1104528" cy="11594"/>
            </a:xfrm>
            <a:prstGeom prst="line">
              <a:avLst/>
            </a:prstGeom>
            <a:noFill/>
            <a:ln w="9525">
              <a:solidFill>
                <a:schemeClr val="tx1"/>
              </a:solidFill>
              <a:round/>
              <a:headEnd/>
              <a:tailEnd type="triangle" w="med" len="med"/>
            </a:ln>
            <a:effectLst/>
          </p:spPr>
          <p:txBody>
            <a:bodyPr/>
            <a:lstStyle/>
            <a:p>
              <a:pPr>
                <a:buNone/>
              </a:pPr>
              <a:endParaRPr lang="en-US" sz="1200" dirty="0">
                <a:solidFill>
                  <a:srgbClr val="0070C0"/>
                </a:solidFill>
                <a:effectLst/>
              </a:endParaRPr>
            </a:p>
          </p:txBody>
        </p:sp>
        <p:sp>
          <p:nvSpPr>
            <p:cNvPr id="28" name="Line 55"/>
            <p:cNvSpPr>
              <a:spLocks noChangeShapeType="1"/>
            </p:cNvSpPr>
            <p:nvPr/>
          </p:nvSpPr>
          <p:spPr bwMode="auto">
            <a:xfrm flipV="1">
              <a:off x="5196541" y="4632688"/>
              <a:ext cx="1114906" cy="2013"/>
            </a:xfrm>
            <a:prstGeom prst="line">
              <a:avLst/>
            </a:prstGeom>
            <a:noFill/>
            <a:ln w="9525">
              <a:solidFill>
                <a:schemeClr val="tx1"/>
              </a:solidFill>
              <a:round/>
              <a:headEnd/>
              <a:tailEnd type="triangle" w="med" len="med"/>
            </a:ln>
            <a:effectLst/>
          </p:spPr>
          <p:txBody>
            <a:bodyPr/>
            <a:lstStyle/>
            <a:p>
              <a:pPr>
                <a:buNone/>
              </a:pPr>
              <a:endParaRPr lang="en-US" sz="1200" dirty="0">
                <a:solidFill>
                  <a:srgbClr val="0070C0"/>
                </a:solidFill>
                <a:effectLst/>
              </a:endParaRPr>
            </a:p>
          </p:txBody>
        </p:sp>
        <p:sp>
          <p:nvSpPr>
            <p:cNvPr id="29" name="AutoShape 56"/>
            <p:cNvSpPr>
              <a:spLocks noChangeArrowheads="1"/>
            </p:cNvSpPr>
            <p:nvPr/>
          </p:nvSpPr>
          <p:spPr bwMode="auto">
            <a:xfrm>
              <a:off x="156607" y="2325669"/>
              <a:ext cx="1134693" cy="372338"/>
            </a:xfrm>
            <a:prstGeom prst="leftRightArrow">
              <a:avLst>
                <a:gd name="adj1" fmla="val 50000"/>
                <a:gd name="adj2" fmla="val 64000"/>
              </a:avLst>
            </a:prstGeom>
            <a:solidFill>
              <a:srgbClr val="00B0F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000" b="1" dirty="0">
                  <a:solidFill>
                    <a:srgbClr val="FFFF00"/>
                  </a:solidFill>
                  <a:effectLst/>
                </a:rPr>
                <a:t>RS232 </a:t>
              </a:r>
            </a:p>
          </p:txBody>
        </p:sp>
        <p:sp>
          <p:nvSpPr>
            <p:cNvPr id="30" name="AutoShape 57"/>
            <p:cNvSpPr>
              <a:spLocks noChangeArrowheads="1"/>
            </p:cNvSpPr>
            <p:nvPr/>
          </p:nvSpPr>
          <p:spPr bwMode="auto">
            <a:xfrm>
              <a:off x="7345914" y="4420852"/>
              <a:ext cx="1165904" cy="372338"/>
            </a:xfrm>
            <a:prstGeom prst="leftRightArrow">
              <a:avLst>
                <a:gd name="adj1" fmla="val 50000"/>
                <a:gd name="adj2" fmla="val 64000"/>
              </a:avLst>
            </a:prstGeom>
            <a:solidFill>
              <a:srgbClr val="00B0F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70C0"/>
                  </a:solidFill>
                  <a:effectLst/>
                </a:rPr>
                <a:t>DIP Switches</a:t>
              </a:r>
            </a:p>
          </p:txBody>
        </p:sp>
        <p:cxnSp>
          <p:nvCxnSpPr>
            <p:cNvPr id="43" name="Straight Arrow Connector 42"/>
            <p:cNvCxnSpPr/>
            <p:nvPr/>
          </p:nvCxnSpPr>
          <p:spPr bwMode="auto">
            <a:xfrm>
              <a:off x="3629244" y="3866320"/>
              <a:ext cx="541569" cy="0"/>
            </a:xfrm>
            <a:prstGeom prst="straightConnector1">
              <a:avLst/>
            </a:prstGeom>
            <a:solidFill>
              <a:srgbClr val="0096C8"/>
            </a:solidFill>
            <a:ln w="8001" cap="flat" cmpd="sng" algn="ctr">
              <a:solidFill>
                <a:schemeClr val="tx1"/>
              </a:solidFill>
              <a:prstDash val="solid"/>
              <a:round/>
              <a:headEnd type="none" w="med" len="med"/>
              <a:tailEnd type="triangle" w="med" len="med"/>
            </a:ln>
            <a:effectLst/>
          </p:spPr>
        </p:cxnSp>
        <p:sp>
          <p:nvSpPr>
            <p:cNvPr id="49" name="TextBox 48"/>
            <p:cNvSpPr txBox="1"/>
            <p:nvPr/>
          </p:nvSpPr>
          <p:spPr>
            <a:xfrm>
              <a:off x="5302425" y="2704715"/>
              <a:ext cx="508473" cy="276999"/>
            </a:xfrm>
            <a:prstGeom prst="rect">
              <a:avLst/>
            </a:prstGeom>
            <a:noFill/>
          </p:spPr>
          <p:txBody>
            <a:bodyPr wrap="none" rtlCol="0">
              <a:spAutoFit/>
            </a:bodyPr>
            <a:lstStyle/>
            <a:p>
              <a:pPr>
                <a:buNone/>
              </a:pPr>
              <a:r>
                <a:rPr lang="en-US" sz="1200" dirty="0">
                  <a:solidFill>
                    <a:srgbClr val="0070C0"/>
                  </a:solidFill>
                  <a:effectLst/>
                </a:rPr>
                <a:t>AXI4</a:t>
              </a:r>
            </a:p>
          </p:txBody>
        </p:sp>
        <p:sp>
          <p:nvSpPr>
            <p:cNvPr id="50" name="TextBox 49"/>
            <p:cNvSpPr txBox="1"/>
            <p:nvPr/>
          </p:nvSpPr>
          <p:spPr>
            <a:xfrm>
              <a:off x="5404594" y="3388470"/>
              <a:ext cx="810158" cy="276999"/>
            </a:xfrm>
            <a:prstGeom prst="rect">
              <a:avLst/>
            </a:prstGeom>
            <a:noFill/>
          </p:spPr>
          <p:txBody>
            <a:bodyPr wrap="none" rtlCol="0">
              <a:spAutoFit/>
            </a:bodyPr>
            <a:lstStyle/>
            <a:p>
              <a:pPr>
                <a:buNone/>
              </a:pPr>
              <a:r>
                <a:rPr lang="en-US" sz="1200" dirty="0">
                  <a:solidFill>
                    <a:srgbClr val="0070C0"/>
                  </a:solidFill>
                  <a:effectLst/>
                </a:rPr>
                <a:t>AXI4-Lite</a:t>
              </a:r>
            </a:p>
          </p:txBody>
        </p:sp>
        <p:sp>
          <p:nvSpPr>
            <p:cNvPr id="53" name="TextBox 52"/>
            <p:cNvSpPr txBox="1"/>
            <p:nvPr/>
          </p:nvSpPr>
          <p:spPr>
            <a:xfrm>
              <a:off x="5398566" y="4403001"/>
              <a:ext cx="810158" cy="276999"/>
            </a:xfrm>
            <a:prstGeom prst="rect">
              <a:avLst/>
            </a:prstGeom>
            <a:noFill/>
          </p:spPr>
          <p:txBody>
            <a:bodyPr wrap="none" rtlCol="0">
              <a:spAutoFit/>
            </a:bodyPr>
            <a:lstStyle/>
            <a:p>
              <a:pPr>
                <a:buNone/>
              </a:pPr>
              <a:r>
                <a:rPr lang="en-US" sz="1200" dirty="0">
                  <a:solidFill>
                    <a:srgbClr val="0070C0"/>
                  </a:solidFill>
                  <a:effectLst/>
                </a:rPr>
                <a:t>AXI4-Lite</a:t>
              </a:r>
            </a:p>
          </p:txBody>
        </p:sp>
        <p:sp>
          <p:nvSpPr>
            <p:cNvPr id="65" name="Rectangle 52"/>
            <p:cNvSpPr>
              <a:spLocks noChangeArrowheads="1"/>
            </p:cNvSpPr>
            <p:nvPr/>
          </p:nvSpPr>
          <p:spPr bwMode="auto">
            <a:xfrm>
              <a:off x="6295961" y="3985874"/>
              <a:ext cx="1048306" cy="372338"/>
            </a:xfrm>
            <a:prstGeom prst="rect">
              <a:avLst/>
            </a:prstGeom>
            <a:solidFill>
              <a:srgbClr val="71DA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GPIO</a:t>
              </a:r>
            </a:p>
          </p:txBody>
        </p:sp>
        <p:sp>
          <p:nvSpPr>
            <p:cNvPr id="66" name="Rectangle 52"/>
            <p:cNvSpPr>
              <a:spLocks noChangeArrowheads="1"/>
            </p:cNvSpPr>
            <p:nvPr/>
          </p:nvSpPr>
          <p:spPr bwMode="auto">
            <a:xfrm>
              <a:off x="6294297" y="3453517"/>
              <a:ext cx="1048306" cy="372338"/>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LED_IP</a:t>
              </a:r>
            </a:p>
          </p:txBody>
        </p:sp>
        <p:sp>
          <p:nvSpPr>
            <p:cNvPr id="70" name="AutoShape 57"/>
            <p:cNvSpPr>
              <a:spLocks noChangeArrowheads="1"/>
            </p:cNvSpPr>
            <p:nvPr/>
          </p:nvSpPr>
          <p:spPr bwMode="auto">
            <a:xfrm>
              <a:off x="7344194" y="3977024"/>
              <a:ext cx="1167625" cy="372338"/>
            </a:xfrm>
            <a:prstGeom prst="leftRightArrow">
              <a:avLst>
                <a:gd name="adj1" fmla="val 50000"/>
                <a:gd name="adj2" fmla="val 64000"/>
              </a:avLst>
            </a:prstGeom>
            <a:solidFill>
              <a:srgbClr val="00B0F0"/>
            </a:solidFill>
            <a:ln w="0">
              <a:solidFill>
                <a:schemeClr val="tx1"/>
              </a:solid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70C0"/>
                  </a:solidFill>
                  <a:effectLst/>
                </a:rPr>
                <a:t>Push-Buttons</a:t>
              </a:r>
            </a:p>
          </p:txBody>
        </p:sp>
        <p:sp>
          <p:nvSpPr>
            <p:cNvPr id="83" name="TextBox 82"/>
            <p:cNvSpPr txBox="1"/>
            <p:nvPr/>
          </p:nvSpPr>
          <p:spPr>
            <a:xfrm>
              <a:off x="5386455" y="3941445"/>
              <a:ext cx="810158" cy="276999"/>
            </a:xfrm>
            <a:prstGeom prst="rect">
              <a:avLst/>
            </a:prstGeom>
            <a:noFill/>
          </p:spPr>
          <p:txBody>
            <a:bodyPr wrap="none" rtlCol="0">
              <a:spAutoFit/>
            </a:bodyPr>
            <a:lstStyle/>
            <a:p>
              <a:pPr>
                <a:buNone/>
              </a:pPr>
              <a:r>
                <a:rPr lang="en-US" sz="1200" dirty="0">
                  <a:solidFill>
                    <a:srgbClr val="0070C0"/>
                  </a:solidFill>
                  <a:effectLst/>
                </a:rPr>
                <a:t>AXI4-Lite</a:t>
              </a:r>
            </a:p>
          </p:txBody>
        </p:sp>
        <p:sp>
          <p:nvSpPr>
            <p:cNvPr id="90" name="AutoShape 57"/>
            <p:cNvSpPr>
              <a:spLocks noChangeArrowheads="1"/>
            </p:cNvSpPr>
            <p:nvPr/>
          </p:nvSpPr>
          <p:spPr bwMode="auto">
            <a:xfrm>
              <a:off x="7332180" y="3453517"/>
              <a:ext cx="1179639" cy="372338"/>
            </a:xfrm>
            <a:prstGeom prst="leftRightArrow">
              <a:avLst>
                <a:gd name="adj1" fmla="val 50000"/>
                <a:gd name="adj2" fmla="val 64000"/>
              </a:avLst>
            </a:prstGeom>
            <a:solidFill>
              <a:srgbClr val="00B0F0"/>
            </a:solidFill>
            <a:ln w="0">
              <a:solidFill>
                <a:schemeClr val="tx1"/>
              </a:solid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buNone/>
              </a:pPr>
              <a:r>
                <a:rPr lang="en-US" sz="1200" b="1" dirty="0">
                  <a:solidFill>
                    <a:srgbClr val="0070C0"/>
                  </a:solidFill>
                  <a:effectLst/>
                </a:rPr>
                <a:t>LED</a:t>
              </a:r>
            </a:p>
          </p:txBody>
        </p:sp>
        <p:sp>
          <p:nvSpPr>
            <p:cNvPr id="91" name="Rectangle 50"/>
            <p:cNvSpPr>
              <a:spLocks noChangeArrowheads="1"/>
            </p:cNvSpPr>
            <p:nvPr/>
          </p:nvSpPr>
          <p:spPr bwMode="auto">
            <a:xfrm>
              <a:off x="1599367" y="5344483"/>
              <a:ext cx="671572" cy="251328"/>
            </a:xfrm>
            <a:prstGeom prst="rect">
              <a:avLst/>
            </a:prstGeom>
            <a:solidFill>
              <a:srgbClr val="0070C0"/>
            </a:solidFill>
            <a:ln w="9525">
              <a:solidFill>
                <a:schemeClr val="tx1"/>
              </a:solidFill>
              <a:miter lim="800000"/>
              <a:headEnd/>
              <a:tailEnd/>
            </a:ln>
          </p:spPr>
          <p:txBody>
            <a:bodyPr wrap="none" anchor="ctr"/>
            <a:lstStyle/>
            <a:p>
              <a:pPr>
                <a:buNone/>
              </a:pPr>
              <a:endParaRPr lang="en-US" sz="1050" dirty="0">
                <a:solidFill>
                  <a:srgbClr val="0070C0"/>
                </a:solidFill>
                <a:effectLst/>
              </a:endParaRPr>
            </a:p>
          </p:txBody>
        </p:sp>
        <p:sp>
          <p:nvSpPr>
            <p:cNvPr id="92" name="Rectangle 51"/>
            <p:cNvSpPr>
              <a:spLocks noChangeArrowheads="1"/>
            </p:cNvSpPr>
            <p:nvPr/>
          </p:nvSpPr>
          <p:spPr bwMode="auto">
            <a:xfrm>
              <a:off x="3102640" y="5337644"/>
              <a:ext cx="671572" cy="251328"/>
            </a:xfrm>
            <a:prstGeom prst="rect">
              <a:avLst/>
            </a:prstGeom>
            <a:solidFill>
              <a:srgbClr val="66CCFF"/>
            </a:solidFill>
            <a:ln w="9525">
              <a:solidFill>
                <a:schemeClr val="tx1"/>
              </a:solidFill>
              <a:miter lim="800000"/>
              <a:headEnd/>
              <a:tailEnd/>
            </a:ln>
          </p:spPr>
          <p:txBody>
            <a:bodyPr wrap="none" anchor="ctr"/>
            <a:lstStyle/>
            <a:p>
              <a:pPr>
                <a:buNone/>
              </a:pPr>
              <a:endParaRPr lang="en-US" sz="1050" dirty="0">
                <a:solidFill>
                  <a:srgbClr val="0070C0"/>
                </a:solidFill>
                <a:effectLst/>
              </a:endParaRPr>
            </a:p>
          </p:txBody>
        </p:sp>
        <p:sp>
          <p:nvSpPr>
            <p:cNvPr id="93" name="Rectangle 52"/>
            <p:cNvSpPr>
              <a:spLocks noChangeArrowheads="1"/>
            </p:cNvSpPr>
            <p:nvPr/>
          </p:nvSpPr>
          <p:spPr bwMode="auto">
            <a:xfrm>
              <a:off x="4605914" y="5345509"/>
              <a:ext cx="671572" cy="251328"/>
            </a:xfrm>
            <a:prstGeom prst="rect">
              <a:avLst/>
            </a:prstGeom>
            <a:solidFill>
              <a:srgbClr val="FFFF00"/>
            </a:solidFill>
            <a:ln w="9525">
              <a:solidFill>
                <a:schemeClr val="tx1"/>
              </a:solidFill>
              <a:miter lim="800000"/>
              <a:headEnd/>
              <a:tailEnd/>
            </a:ln>
          </p:spPr>
          <p:txBody>
            <a:bodyPr wrap="none" anchor="ctr"/>
            <a:lstStyle/>
            <a:p>
              <a:pPr>
                <a:buNone/>
              </a:pPr>
              <a:endParaRPr lang="en-US" sz="1050" dirty="0">
                <a:solidFill>
                  <a:srgbClr val="0070C0"/>
                </a:solidFill>
                <a:effectLst/>
              </a:endParaRPr>
            </a:p>
          </p:txBody>
        </p:sp>
        <p:sp>
          <p:nvSpPr>
            <p:cNvPr id="94" name="Rectangle 53"/>
            <p:cNvSpPr>
              <a:spLocks noChangeArrowheads="1"/>
            </p:cNvSpPr>
            <p:nvPr/>
          </p:nvSpPr>
          <p:spPr bwMode="auto">
            <a:xfrm>
              <a:off x="6196698" y="5325576"/>
              <a:ext cx="671572" cy="251328"/>
            </a:xfrm>
            <a:prstGeom prst="rect">
              <a:avLst/>
            </a:prstGeom>
            <a:solidFill>
              <a:srgbClr val="339966"/>
            </a:solidFill>
            <a:ln w="9525">
              <a:solidFill>
                <a:schemeClr val="tx1"/>
              </a:solidFill>
              <a:miter lim="800000"/>
              <a:headEnd/>
              <a:tailEnd/>
            </a:ln>
          </p:spPr>
          <p:txBody>
            <a:bodyPr wrap="none" anchor="ctr"/>
            <a:lstStyle/>
            <a:p>
              <a:pPr>
                <a:buNone/>
              </a:pPr>
              <a:endParaRPr lang="en-US" sz="1050" dirty="0">
                <a:solidFill>
                  <a:srgbClr val="0070C0"/>
                </a:solidFill>
                <a:effectLst/>
              </a:endParaRPr>
            </a:p>
          </p:txBody>
        </p:sp>
        <p:sp>
          <p:nvSpPr>
            <p:cNvPr id="95" name="Text Box 54"/>
            <p:cNvSpPr txBox="1">
              <a:spLocks noChangeArrowheads="1"/>
            </p:cNvSpPr>
            <p:nvPr/>
          </p:nvSpPr>
          <p:spPr bwMode="auto">
            <a:xfrm>
              <a:off x="2364597" y="5266911"/>
              <a:ext cx="700833" cy="346249"/>
            </a:xfrm>
            <a:prstGeom prst="rect">
              <a:avLst/>
            </a:prstGeom>
            <a:noFill/>
            <a:ln w="9525">
              <a:noFill/>
              <a:miter lim="800000"/>
              <a:headEnd/>
              <a:tailEnd/>
            </a:ln>
          </p:spPr>
          <p:txBody>
            <a:bodyPr wrap="none">
              <a:spAutoFit/>
            </a:bodyPr>
            <a:lstStyle/>
            <a:p>
              <a:pPr algn="ctr">
                <a:buNone/>
              </a:pPr>
              <a:r>
                <a:rPr lang="en-US" sz="1650" b="1" dirty="0">
                  <a:solidFill>
                    <a:srgbClr val="0070C0"/>
                  </a:solidFill>
                  <a:effectLst/>
                </a:rPr>
                <a:t>Lab1</a:t>
              </a:r>
            </a:p>
          </p:txBody>
        </p:sp>
        <p:sp>
          <p:nvSpPr>
            <p:cNvPr id="96" name="Text Box 55"/>
            <p:cNvSpPr txBox="1">
              <a:spLocks noChangeArrowheads="1"/>
            </p:cNvSpPr>
            <p:nvPr/>
          </p:nvSpPr>
          <p:spPr bwMode="auto">
            <a:xfrm>
              <a:off x="3867869" y="5268920"/>
              <a:ext cx="700833" cy="346249"/>
            </a:xfrm>
            <a:prstGeom prst="rect">
              <a:avLst/>
            </a:prstGeom>
            <a:noFill/>
            <a:ln w="9525">
              <a:noFill/>
              <a:miter lim="800000"/>
              <a:headEnd/>
              <a:tailEnd/>
            </a:ln>
          </p:spPr>
          <p:txBody>
            <a:bodyPr wrap="none">
              <a:spAutoFit/>
            </a:bodyPr>
            <a:lstStyle/>
            <a:p>
              <a:pPr algn="ctr">
                <a:buNone/>
              </a:pPr>
              <a:r>
                <a:rPr lang="en-US" sz="1650" b="1" dirty="0">
                  <a:solidFill>
                    <a:srgbClr val="0070C0"/>
                  </a:solidFill>
                  <a:effectLst/>
                </a:rPr>
                <a:t>Lab2</a:t>
              </a:r>
            </a:p>
          </p:txBody>
        </p:sp>
        <p:sp>
          <p:nvSpPr>
            <p:cNvPr id="97" name="Text Box 56"/>
            <p:cNvSpPr txBox="1">
              <a:spLocks noChangeArrowheads="1"/>
            </p:cNvSpPr>
            <p:nvPr/>
          </p:nvSpPr>
          <p:spPr bwMode="auto">
            <a:xfrm>
              <a:off x="6961927" y="5274546"/>
              <a:ext cx="700833" cy="346249"/>
            </a:xfrm>
            <a:prstGeom prst="rect">
              <a:avLst/>
            </a:prstGeom>
            <a:noFill/>
            <a:ln w="9525">
              <a:noFill/>
              <a:miter lim="800000"/>
              <a:headEnd/>
              <a:tailEnd/>
            </a:ln>
          </p:spPr>
          <p:txBody>
            <a:bodyPr wrap="none">
              <a:spAutoFit/>
            </a:bodyPr>
            <a:lstStyle/>
            <a:p>
              <a:pPr algn="ctr">
                <a:buNone/>
              </a:pPr>
              <a:r>
                <a:rPr lang="en-US" sz="1650" b="1" dirty="0">
                  <a:solidFill>
                    <a:srgbClr val="0070C0"/>
                  </a:solidFill>
                  <a:effectLst/>
                </a:rPr>
                <a:t>Lab5</a:t>
              </a:r>
            </a:p>
          </p:txBody>
        </p:sp>
        <p:sp>
          <p:nvSpPr>
            <p:cNvPr id="98" name="Text Box 57"/>
            <p:cNvSpPr txBox="1">
              <a:spLocks noChangeArrowheads="1"/>
            </p:cNvSpPr>
            <p:nvPr/>
          </p:nvSpPr>
          <p:spPr bwMode="auto">
            <a:xfrm>
              <a:off x="5371143" y="5267938"/>
              <a:ext cx="700833" cy="346249"/>
            </a:xfrm>
            <a:prstGeom prst="rect">
              <a:avLst/>
            </a:prstGeom>
            <a:noFill/>
            <a:ln w="9525">
              <a:noFill/>
              <a:miter lim="800000"/>
              <a:headEnd/>
              <a:tailEnd/>
            </a:ln>
          </p:spPr>
          <p:txBody>
            <a:bodyPr wrap="none">
              <a:spAutoFit/>
            </a:bodyPr>
            <a:lstStyle/>
            <a:p>
              <a:pPr algn="ctr">
                <a:buNone/>
              </a:pPr>
              <a:r>
                <a:rPr lang="en-US" sz="1650" b="1" dirty="0">
                  <a:solidFill>
                    <a:srgbClr val="0070C0"/>
                  </a:solidFill>
                  <a:effectLst/>
                </a:rPr>
                <a:t>Lab3</a:t>
              </a:r>
            </a:p>
          </p:txBody>
        </p:sp>
        <p:sp>
          <p:nvSpPr>
            <p:cNvPr id="106" name="Rectangle 18"/>
            <p:cNvSpPr>
              <a:spLocks noChangeArrowheads="1"/>
            </p:cNvSpPr>
            <p:nvPr/>
          </p:nvSpPr>
          <p:spPr bwMode="auto">
            <a:xfrm>
              <a:off x="7751092" y="2805969"/>
              <a:ext cx="1048306" cy="297872"/>
            </a:xfrm>
            <a:prstGeom prst="rect">
              <a:avLst/>
            </a:prstGeom>
            <a:solidFill>
              <a:srgbClr val="FFFF0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200" dirty="0">
                  <a:solidFill>
                    <a:srgbClr val="0070C0"/>
                  </a:solidFill>
                  <a:effectLst/>
                </a:rPr>
                <a:t>BRAM</a:t>
              </a:r>
            </a:p>
          </p:txBody>
        </p:sp>
        <p:cxnSp>
          <p:nvCxnSpPr>
            <p:cNvPr id="108" name="Straight Connector 107"/>
            <p:cNvCxnSpPr/>
            <p:nvPr/>
          </p:nvCxnSpPr>
          <p:spPr bwMode="auto">
            <a:xfrm flipV="1">
              <a:off x="7372197" y="2954907"/>
              <a:ext cx="371937" cy="10583"/>
            </a:xfrm>
            <a:prstGeom prst="line">
              <a:avLst/>
            </a:prstGeom>
            <a:solidFill>
              <a:schemeClr val="accent1"/>
            </a:solidFill>
            <a:ln w="19050" cap="flat" cmpd="sng" algn="ctr">
              <a:solidFill>
                <a:schemeClr val="tx1"/>
              </a:solidFill>
              <a:prstDash val="solid"/>
              <a:round/>
              <a:headEnd type="triangle" w="med" len="med"/>
              <a:tailEnd type="triangle" w="med" len="med"/>
            </a:ln>
            <a:effectLst/>
          </p:spPr>
        </p:cxnSp>
        <p:sp>
          <p:nvSpPr>
            <p:cNvPr id="76" name="Line 54"/>
            <p:cNvSpPr>
              <a:spLocks noChangeShapeType="1"/>
            </p:cNvSpPr>
            <p:nvPr/>
          </p:nvSpPr>
          <p:spPr bwMode="auto">
            <a:xfrm flipV="1">
              <a:off x="5205199" y="3649156"/>
              <a:ext cx="1104528" cy="11594"/>
            </a:xfrm>
            <a:prstGeom prst="line">
              <a:avLst/>
            </a:prstGeom>
            <a:noFill/>
            <a:ln w="9525">
              <a:solidFill>
                <a:schemeClr val="tx1"/>
              </a:solidFill>
              <a:round/>
              <a:headEnd/>
              <a:tailEnd type="triangle" w="med" len="med"/>
            </a:ln>
            <a:effectLst/>
          </p:spPr>
          <p:txBody>
            <a:bodyPr/>
            <a:lstStyle/>
            <a:p>
              <a:pPr>
                <a:buNone/>
              </a:pPr>
              <a:endParaRPr lang="en-US" sz="1200" dirty="0">
                <a:solidFill>
                  <a:srgbClr val="0070C0"/>
                </a:solidFill>
                <a:effectLst/>
              </a:endParaRPr>
            </a:p>
          </p:txBody>
        </p:sp>
        <p:sp>
          <p:nvSpPr>
            <p:cNvPr id="79" name="TextBox 78"/>
            <p:cNvSpPr txBox="1"/>
            <p:nvPr/>
          </p:nvSpPr>
          <p:spPr>
            <a:xfrm>
              <a:off x="2708910" y="3745511"/>
              <a:ext cx="968633" cy="246221"/>
            </a:xfrm>
            <a:prstGeom prst="rect">
              <a:avLst/>
            </a:prstGeom>
            <a:noFill/>
          </p:spPr>
          <p:txBody>
            <a:bodyPr wrap="square" rtlCol="0">
              <a:spAutoFit/>
            </a:bodyPr>
            <a:lstStyle/>
            <a:p>
              <a:pPr>
                <a:buNone/>
              </a:pPr>
              <a:r>
                <a:rPr lang="en-US" sz="1000" dirty="0">
                  <a:solidFill>
                    <a:srgbClr val="FFFF00"/>
                  </a:solidFill>
                  <a:effectLst/>
                </a:rPr>
                <a:t>M_AXI_GP0</a:t>
              </a:r>
            </a:p>
          </p:txBody>
        </p:sp>
        <p:cxnSp>
          <p:nvCxnSpPr>
            <p:cNvPr id="85" name="Straight Arrow Connector 84"/>
            <p:cNvCxnSpPr/>
            <p:nvPr/>
          </p:nvCxnSpPr>
          <p:spPr bwMode="auto">
            <a:xfrm>
              <a:off x="2338580" y="1607430"/>
              <a:ext cx="314573" cy="0"/>
            </a:xfrm>
            <a:prstGeom prst="straightConnector1">
              <a:avLst/>
            </a:prstGeom>
            <a:solidFill>
              <a:schemeClr val="tx2"/>
            </a:solidFill>
            <a:ln w="22225" cap="flat" cmpd="sng" algn="ctr">
              <a:solidFill>
                <a:schemeClr val="tx1"/>
              </a:solidFill>
              <a:prstDash val="solid"/>
              <a:round/>
              <a:headEnd type="triangle" w="med" len="med"/>
              <a:tailEnd type="triangle"/>
            </a:ln>
            <a:effectLst/>
          </p:spPr>
        </p:cxnSp>
        <p:cxnSp>
          <p:nvCxnSpPr>
            <p:cNvPr id="86" name="Straight Arrow Connector 85"/>
            <p:cNvCxnSpPr/>
            <p:nvPr/>
          </p:nvCxnSpPr>
          <p:spPr bwMode="auto">
            <a:xfrm>
              <a:off x="2351340" y="2531355"/>
              <a:ext cx="314573" cy="0"/>
            </a:xfrm>
            <a:prstGeom prst="straightConnector1">
              <a:avLst/>
            </a:prstGeom>
            <a:solidFill>
              <a:schemeClr val="tx2"/>
            </a:solidFill>
            <a:ln w="22225" cap="flat" cmpd="sng" algn="ctr">
              <a:solidFill>
                <a:schemeClr val="tx1"/>
              </a:solidFill>
              <a:prstDash val="solid"/>
              <a:round/>
              <a:headEnd type="triangle" w="med" len="med"/>
              <a:tailEnd type="triangle"/>
            </a:ln>
            <a:effectLst/>
          </p:spPr>
        </p:cxnSp>
        <p:sp>
          <p:nvSpPr>
            <p:cNvPr id="89" name="Text Box 59"/>
            <p:cNvSpPr txBox="1">
              <a:spLocks noChangeArrowheads="1"/>
            </p:cNvSpPr>
            <p:nvPr/>
          </p:nvSpPr>
          <p:spPr bwMode="auto">
            <a:xfrm>
              <a:off x="3291595" y="5689028"/>
              <a:ext cx="2486578" cy="253916"/>
            </a:xfrm>
            <a:prstGeom prst="rect">
              <a:avLst/>
            </a:prstGeom>
            <a:noFill/>
            <a:ln w="9525">
              <a:noFill/>
              <a:miter lim="800000"/>
              <a:headEnd/>
              <a:tailEnd/>
            </a:ln>
          </p:spPr>
          <p:txBody>
            <a:bodyPr wrap="none">
              <a:spAutoFit/>
            </a:bodyPr>
            <a:lstStyle/>
            <a:p>
              <a:pPr algn="ctr">
                <a:buNone/>
              </a:pPr>
              <a:r>
                <a:rPr lang="en-US" sz="1050" b="1" dirty="0">
                  <a:solidFill>
                    <a:srgbClr val="0070C0"/>
                  </a:solidFill>
                  <a:effectLst/>
                </a:rPr>
                <a:t>Lab4 uses hardware built in Lab3</a:t>
              </a:r>
            </a:p>
          </p:txBody>
        </p:sp>
        <p:sp>
          <p:nvSpPr>
            <p:cNvPr id="112" name="Text Box 54"/>
            <p:cNvSpPr txBox="1">
              <a:spLocks noChangeArrowheads="1"/>
            </p:cNvSpPr>
            <p:nvPr/>
          </p:nvSpPr>
          <p:spPr bwMode="auto">
            <a:xfrm>
              <a:off x="1534686" y="4430381"/>
              <a:ext cx="458779" cy="346249"/>
            </a:xfrm>
            <a:prstGeom prst="rect">
              <a:avLst/>
            </a:prstGeom>
            <a:noFill/>
            <a:ln w="9525">
              <a:noFill/>
              <a:miter lim="800000"/>
              <a:headEnd/>
              <a:tailEnd/>
            </a:ln>
          </p:spPr>
          <p:txBody>
            <a:bodyPr wrap="none">
              <a:spAutoFit/>
            </a:bodyPr>
            <a:lstStyle/>
            <a:p>
              <a:pPr algn="ctr">
                <a:buNone/>
              </a:pPr>
              <a:r>
                <a:rPr lang="en-US" sz="1650" b="1" dirty="0">
                  <a:solidFill>
                    <a:srgbClr val="FFFF00"/>
                  </a:solidFill>
                  <a:effectLst/>
                </a:rPr>
                <a:t>PS</a:t>
              </a:r>
            </a:p>
          </p:txBody>
        </p:sp>
        <p:sp>
          <p:nvSpPr>
            <p:cNvPr id="113" name="Text Box 54"/>
            <p:cNvSpPr txBox="1">
              <a:spLocks noChangeArrowheads="1"/>
            </p:cNvSpPr>
            <p:nvPr/>
          </p:nvSpPr>
          <p:spPr bwMode="auto">
            <a:xfrm>
              <a:off x="7817755" y="1168928"/>
              <a:ext cx="445955" cy="346249"/>
            </a:xfrm>
            <a:prstGeom prst="rect">
              <a:avLst/>
            </a:prstGeom>
            <a:noFill/>
            <a:ln w="9525">
              <a:noFill/>
              <a:miter lim="800000"/>
              <a:headEnd/>
              <a:tailEnd/>
            </a:ln>
          </p:spPr>
          <p:txBody>
            <a:bodyPr wrap="none">
              <a:spAutoFit/>
            </a:bodyPr>
            <a:lstStyle/>
            <a:p>
              <a:pPr algn="ctr">
                <a:buNone/>
              </a:pPr>
              <a:r>
                <a:rPr lang="en-US" sz="1650" b="1" dirty="0">
                  <a:solidFill>
                    <a:srgbClr val="0070C0"/>
                  </a:solidFill>
                  <a:effectLst/>
                </a:rPr>
                <a:t>PL</a:t>
              </a:r>
            </a:p>
          </p:txBody>
        </p:sp>
        <p:sp>
          <p:nvSpPr>
            <p:cNvPr id="56" name="Rectangle 55"/>
            <p:cNvSpPr>
              <a:spLocks noChangeArrowheads="1"/>
            </p:cNvSpPr>
            <p:nvPr/>
          </p:nvSpPr>
          <p:spPr bwMode="auto">
            <a:xfrm>
              <a:off x="2756786" y="1947521"/>
              <a:ext cx="786435" cy="372338"/>
            </a:xfrm>
            <a:prstGeom prst="rect">
              <a:avLst/>
            </a:prstGeom>
            <a:solidFill>
              <a:srgbClr val="00B05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buNone/>
              </a:pPr>
              <a:r>
                <a:rPr lang="en-US" sz="1000" dirty="0">
                  <a:solidFill>
                    <a:srgbClr val="FFFF00"/>
                  </a:solidFill>
                  <a:effectLst/>
                </a:rPr>
                <a:t>Timer </a:t>
              </a:r>
            </a:p>
          </p:txBody>
        </p:sp>
      </p:grpSp>
      <p:sp>
        <p:nvSpPr>
          <p:cNvPr id="47" name="Footer Placeholder 81"/>
          <p:cNvSpPr txBox="1">
            <a:spLocks/>
          </p:cNvSpPr>
          <p:nvPr/>
        </p:nvSpPr>
        <p:spPr>
          <a:xfrm>
            <a:off x="4164515" y="6579164"/>
            <a:ext cx="2236285" cy="278835"/>
          </a:xfrm>
          <a:prstGeom prst="rect">
            <a:avLst/>
          </a:prstGeom>
        </p:spPr>
        <p:txBody>
          <a:bodyPr/>
          <a:lstStyle>
            <a:defPPr>
              <a:defRPr lang="en-US"/>
            </a:defPPr>
            <a:lvl1pPr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1pPr>
            <a:lvl2pPr marL="4572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2pPr>
            <a:lvl3pPr marL="9144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3pPr>
            <a:lvl4pPr marL="13716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4pPr>
            <a:lvl5pPr marL="1828800" algn="l" rtl="0" eaLnBrk="0" fontAlgn="base" hangingPunct="0">
              <a:spcBef>
                <a:spcPct val="20000"/>
              </a:spcBef>
              <a:spcAft>
                <a:spcPct val="0"/>
              </a:spcAft>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umimoji="1" sz="1400" kern="1200">
                <a:solidFill>
                  <a:srgbClr val="0000CC"/>
                </a:solidFill>
                <a:effectLst>
                  <a:outerShdw blurRad="38100" dist="38100" dir="2700000" algn="tl">
                    <a:srgbClr val="000000">
                      <a:alpha val="43137"/>
                    </a:srgbClr>
                  </a:outerShdw>
                </a:effectLst>
                <a:latin typeface="Tahoma" pitchFamily="34" charset="0"/>
                <a:ea typeface="+mn-ea"/>
                <a:cs typeface="+mn-cs"/>
              </a:defRPr>
            </a:lvl9pPr>
          </a:lstStyle>
          <a:p>
            <a:pPr>
              <a:buNone/>
            </a:pPr>
            <a:r>
              <a:rPr lang="en-US" sz="1200" dirty="0">
                <a:solidFill>
                  <a:srgbClr val="0070C0"/>
                </a:solidFill>
                <a:effectLst/>
              </a:rPr>
              <a:t>© Copyright 2015 Xilinx</a:t>
            </a:r>
          </a:p>
        </p:txBody>
      </p:sp>
    </p:spTree>
    <p:extLst>
      <p:ext uri="{BB962C8B-B14F-4D97-AF65-F5344CB8AC3E}">
        <p14:creationId xmlns:p14="http://schemas.microsoft.com/office/powerpoint/2010/main" val="752221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Intel Altera’s Cyclone V SoC Hard Processor System</a:t>
            </a:r>
            <a:endParaRPr lang="en-US" altLang="en-US" dirty="0"/>
          </a:p>
        </p:txBody>
      </p:sp>
      <p:sp>
        <p:nvSpPr>
          <p:cNvPr id="2" name="Text Placeholder 1"/>
          <p:cNvSpPr>
            <a:spLocks noGrp="1"/>
          </p:cNvSpPr>
          <p:nvPr>
            <p:ph type="body" sz="quarter" idx="10"/>
          </p:nvPr>
        </p:nvSpPr>
        <p:spPr>
          <a:prstGeom prst="rect">
            <a:avLst/>
          </a:prstGeom>
        </p:spPr>
        <p:txBody>
          <a:bodyPr/>
          <a:lstStyle/>
          <a:p>
            <a:r>
              <a:rPr lang="en-US" dirty="0"/>
              <a:t>925 MHz, dual-core ARM® Cortex™-A9 MPCore™ processor</a:t>
            </a:r>
          </a:p>
          <a:p>
            <a:r>
              <a:rPr lang="en-US" dirty="0"/>
              <a:t>32 KB of L1 instruction cache, 32 KB of L1 data cache</a:t>
            </a:r>
          </a:p>
          <a:p>
            <a:r>
              <a:rPr lang="en-US" dirty="0"/>
              <a:t>512 KB of shared L2 cache</a:t>
            </a:r>
          </a:p>
          <a:p>
            <a:r>
              <a:rPr lang="en-US" dirty="0"/>
              <a:t>64 KB of scratch RAM</a:t>
            </a:r>
          </a:p>
          <a:p>
            <a:r>
              <a:rPr lang="en-US" dirty="0"/>
              <a:t>Multiport SDRAM controller with support for DDR2, DDR3, and LPDDR2 and optional error correction code (ECC) support</a:t>
            </a:r>
          </a:p>
          <a:p>
            <a:r>
              <a:rPr lang="en-US" dirty="0"/>
              <a:t>8-channel direct memory access (DMA) controller</a:t>
            </a:r>
          </a:p>
          <a:p>
            <a:r>
              <a:rPr lang="en-US" dirty="0"/>
              <a:t>QSPI flash controller, NAND flash controller with DMA</a:t>
            </a:r>
          </a:p>
          <a:p>
            <a:r>
              <a:rPr lang="en-US" dirty="0"/>
              <a:t>SD/SDIO/MMC controller with DMA</a:t>
            </a:r>
          </a:p>
          <a:p>
            <a:r>
              <a:rPr lang="en-US" dirty="0"/>
              <a:t>2x 10/100/1000 Ethernet media access control (MAC) with DMA</a:t>
            </a:r>
          </a:p>
          <a:p>
            <a:r>
              <a:rPr lang="en-US" dirty="0"/>
              <a:t>2x USB On-The-Go (OTG) controller with DMA</a:t>
            </a:r>
          </a:p>
          <a:p>
            <a:r>
              <a:rPr lang="en-US" dirty="0"/>
              <a:t>4x I2C controller</a:t>
            </a:r>
          </a:p>
          <a:p>
            <a:r>
              <a:rPr lang="en-US" dirty="0"/>
              <a:t>2x UART</a:t>
            </a:r>
          </a:p>
        </p:txBody>
      </p:sp>
      <p:pic>
        <p:nvPicPr>
          <p:cNvPr id="4" name="Picture 2" descr="http://www2.yokogawa-digital.com/news/CycloneV_Image.jpg">
            <a:extLst>
              <a:ext uri="{FF2B5EF4-FFF2-40B4-BE49-F238E27FC236}">
                <a16:creationId xmlns:a16="http://schemas.microsoft.com/office/drawing/2014/main" id="{E1D4EB96-53D1-4EE7-9762-6973768ABA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4475824"/>
            <a:ext cx="1752601" cy="175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01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Altera’s Cyclone V SoC Hard Processor System</a:t>
            </a:r>
            <a:endParaRPr lang="en-US" altLang="en-US" dirty="0"/>
          </a:p>
        </p:txBody>
      </p:sp>
      <p:sp>
        <p:nvSpPr>
          <p:cNvPr id="2" name="Text Placeholder 1"/>
          <p:cNvSpPr>
            <a:spLocks noGrp="1"/>
          </p:cNvSpPr>
          <p:nvPr>
            <p:ph type="body" sz="quarter" idx="10"/>
          </p:nvPr>
        </p:nvSpPr>
        <p:spPr>
          <a:prstGeom prst="rect">
            <a:avLst/>
          </a:prstGeom>
        </p:spPr>
        <p:txBody>
          <a:bodyPr/>
          <a:lstStyle/>
          <a:p>
            <a:r>
              <a:rPr lang="en-US" dirty="0"/>
              <a:t>4x I2C controller</a:t>
            </a:r>
          </a:p>
          <a:p>
            <a:r>
              <a:rPr lang="en-US" dirty="0"/>
              <a:t>2x UART</a:t>
            </a:r>
          </a:p>
          <a:p>
            <a:r>
              <a:rPr lang="en-US" dirty="0"/>
              <a:t>2x serial peripheral interface (SPI) master peripherals, 2x SPI slave peripherals</a:t>
            </a:r>
          </a:p>
          <a:p>
            <a:r>
              <a:rPr lang="en-US" dirty="0"/>
              <a:t>Up to 134 general-purpose I/O (GPIO)</a:t>
            </a:r>
          </a:p>
          <a:p>
            <a:r>
              <a:rPr lang="en-US" dirty="0"/>
              <a:t>7x general-purpose timers</a:t>
            </a:r>
          </a:p>
          <a:p>
            <a:r>
              <a:rPr lang="en-US" dirty="0"/>
              <a:t>4x watchdog timers</a:t>
            </a:r>
          </a:p>
        </p:txBody>
      </p:sp>
      <p:pic>
        <p:nvPicPr>
          <p:cNvPr id="1029" name="Picture 5" descr="https://www.altera.com/content/dam/altera-www/global/en_US/images/devices/fpga/cyclone-v-fpgas/images/soc_cyclone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561510"/>
            <a:ext cx="5791200" cy="3150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2.yokogawa-digital.com/news/CycloneV_Im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0138" y="655320"/>
            <a:ext cx="2185851" cy="218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035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nSpc>
                <a:spcPct val="90000"/>
              </a:lnSpc>
            </a:pPr>
            <a:r>
              <a:rPr lang="en-US" dirty="0"/>
              <a:t>Lab 4: ZYNQ Lab 1 and Lab 2</a:t>
            </a:r>
            <a:endParaRPr lang="en-US" altLang="en-US" dirty="0"/>
          </a:p>
        </p:txBody>
      </p:sp>
      <p:sp>
        <p:nvSpPr>
          <p:cNvPr id="3" name="Text Placeholder 2">
            <a:extLst>
              <a:ext uri="{FF2B5EF4-FFF2-40B4-BE49-F238E27FC236}">
                <a16:creationId xmlns:a16="http://schemas.microsoft.com/office/drawing/2014/main" id="{818C7FC9-71B1-4B36-B339-222C3E86024B}"/>
              </a:ext>
            </a:extLst>
          </p:cNvPr>
          <p:cNvSpPr>
            <a:spLocks noGrp="1"/>
          </p:cNvSpPr>
          <p:nvPr>
            <p:ph type="body" sz="quarter" idx="10"/>
          </p:nvPr>
        </p:nvSpPr>
        <p:spPr/>
        <p:txBody>
          <a:bodyPr/>
          <a:lstStyle/>
          <a:p>
            <a:r>
              <a:rPr lang="en-US" dirty="0"/>
              <a:t>Lab #4 Part 1: ZYNQ Lab 1 Use Vivado to Build Embedded Systems, pages ZYNQ1-1 to ZYNQ1-16.</a:t>
            </a:r>
          </a:p>
          <a:p>
            <a:r>
              <a:rPr lang="en-US" dirty="0"/>
              <a:t>Lab #4 Part 2: ZYNQ Lab 2 Adding IP Cores in PL, pages ZYNQ2-1 to ZYNQ2-16.</a:t>
            </a:r>
          </a:p>
          <a:p>
            <a:endParaRPr lang="en-US" dirty="0"/>
          </a:p>
          <a:p>
            <a:endParaRPr lang="en-US" dirty="0"/>
          </a:p>
        </p:txBody>
      </p:sp>
    </p:spTree>
    <p:extLst>
      <p:ext uri="{BB962C8B-B14F-4D97-AF65-F5344CB8AC3E}">
        <p14:creationId xmlns:p14="http://schemas.microsoft.com/office/powerpoint/2010/main" val="353157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ea typeface="宋体" charset="-122"/>
              </a:rPr>
              <a:t>USB-UART Bridge on the Zybo Board</a:t>
            </a:r>
            <a:endParaRPr lang="en-US" dirty="0"/>
          </a:p>
        </p:txBody>
      </p:sp>
      <p:sp>
        <p:nvSpPr>
          <p:cNvPr id="10" name="Text Placeholder 9"/>
          <p:cNvSpPr>
            <a:spLocks noGrp="1"/>
          </p:cNvSpPr>
          <p:nvPr>
            <p:ph type="body" sz="quarter" idx="10"/>
          </p:nvPr>
        </p:nvSpPr>
        <p:spPr>
          <a:prstGeom prst="rect">
            <a:avLst/>
          </a:prstGeom>
        </p:spPr>
        <p:txBody>
          <a:bodyPr/>
          <a:lstStyle/>
          <a:p>
            <a:r>
              <a:rPr lang="en-US" dirty="0"/>
              <a:t>The board definition file takes care of mapping the correct MIO pins to the UART 1 controller and uses the following default protocol parameters: 115200 baud rate, 1 stop bit, no parity, 8-bit character length.</a:t>
            </a:r>
          </a:p>
          <a:p>
            <a:r>
              <a:rPr lang="en-US" dirty="0"/>
              <a:t>The FT2232HQ is also used as the controller for the Digilent USB-JTAG circuitry, but the USB-UART and USB-JTAG functions behave entirely independent of one another. </a:t>
            </a:r>
          </a:p>
        </p:txBody>
      </p:sp>
      <p:pic>
        <p:nvPicPr>
          <p:cNvPr id="8" name="Picture 7"/>
          <p:cNvPicPr>
            <a:picLocks noChangeAspect="1"/>
          </p:cNvPicPr>
          <p:nvPr/>
        </p:nvPicPr>
        <p:blipFill>
          <a:blip r:embed="rId3"/>
          <a:stretch>
            <a:fillRect/>
          </a:stretch>
        </p:blipFill>
        <p:spPr>
          <a:xfrm>
            <a:off x="280851" y="3762124"/>
            <a:ext cx="5810250" cy="2680080"/>
          </a:xfrm>
          <a:prstGeom prst="rect">
            <a:avLst/>
          </a:prstGeom>
        </p:spPr>
      </p:pic>
    </p:spTree>
    <p:extLst>
      <p:ext uri="{BB962C8B-B14F-4D97-AF65-F5344CB8AC3E}">
        <p14:creationId xmlns:p14="http://schemas.microsoft.com/office/powerpoint/2010/main" val="20576338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1800" y="2819400"/>
            <a:ext cx="2209800" cy="954107"/>
          </a:xfrm>
          <a:prstGeom prst="rect">
            <a:avLst/>
          </a:prstGeom>
          <a:noFill/>
        </p:spPr>
        <p:txBody>
          <a:bodyPr wrap="square" rtlCol="0">
            <a:spAutoFit/>
          </a:bodyPr>
          <a:lstStyle/>
          <a:p>
            <a:pPr>
              <a:buNone/>
            </a:pPr>
            <a:r>
              <a:rPr lang="en-US" sz="1400" dirty="0">
                <a:solidFill>
                  <a:srgbClr val="002060"/>
                </a:solidFill>
                <a:hlinkClick r:id="rId3"/>
              </a:rPr>
              <a:t>Xilinx video on PAM4</a:t>
            </a:r>
            <a:r>
              <a:rPr lang="en-US" sz="1400" dirty="0">
                <a:solidFill>
                  <a:srgbClr val="002060"/>
                </a:solidFill>
              </a:rPr>
              <a:t>: https://www.xilinx.com/products/technology/high-speed-serial/56g.html</a:t>
            </a:r>
          </a:p>
        </p:txBody>
      </p:sp>
      <p:pic>
        <p:nvPicPr>
          <p:cNvPr id="3" name="Picture 2"/>
          <p:cNvPicPr>
            <a:picLocks noChangeAspect="1"/>
          </p:cNvPicPr>
          <p:nvPr/>
        </p:nvPicPr>
        <p:blipFill>
          <a:blip r:embed="rId4"/>
          <a:stretch>
            <a:fillRect/>
          </a:stretch>
        </p:blipFill>
        <p:spPr>
          <a:xfrm>
            <a:off x="457200" y="167490"/>
            <a:ext cx="5400675" cy="6257925"/>
          </a:xfrm>
          <a:prstGeom prst="rect">
            <a:avLst/>
          </a:prstGeom>
        </p:spPr>
      </p:pic>
    </p:spTree>
    <p:extLst>
      <p:ext uri="{BB962C8B-B14F-4D97-AF65-F5344CB8AC3E}">
        <p14:creationId xmlns:p14="http://schemas.microsoft.com/office/powerpoint/2010/main" val="4227859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t>UART1 on MIO48 and MIO49</a:t>
            </a:r>
          </a:p>
        </p:txBody>
      </p:sp>
      <p:pic>
        <p:nvPicPr>
          <p:cNvPr id="7" name="Picture 6">
            <a:extLst>
              <a:ext uri="{FF2B5EF4-FFF2-40B4-BE49-F238E27FC236}">
                <a16:creationId xmlns:a16="http://schemas.microsoft.com/office/drawing/2014/main" id="{FE893354-3B28-4D1D-887F-B31C71DE9E24}"/>
              </a:ext>
            </a:extLst>
          </p:cNvPr>
          <p:cNvPicPr>
            <a:picLocks noChangeAspect="1"/>
          </p:cNvPicPr>
          <p:nvPr/>
        </p:nvPicPr>
        <p:blipFill>
          <a:blip r:embed="rId3"/>
          <a:stretch>
            <a:fillRect/>
          </a:stretch>
        </p:blipFill>
        <p:spPr>
          <a:xfrm>
            <a:off x="228600" y="1524000"/>
            <a:ext cx="8705850" cy="4651501"/>
          </a:xfrm>
          <a:prstGeom prst="rect">
            <a:avLst/>
          </a:prstGeom>
        </p:spPr>
      </p:pic>
    </p:spTree>
    <p:extLst>
      <p:ext uri="{BB962C8B-B14F-4D97-AF65-F5344CB8AC3E}">
        <p14:creationId xmlns:p14="http://schemas.microsoft.com/office/powerpoint/2010/main" val="25727069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n-US" dirty="0"/>
              <a:t>Lab #4 Part 1 and Part 2: Build a System and Add Soft IP Cores in PL</a:t>
            </a:r>
          </a:p>
        </p:txBody>
      </p:sp>
      <p:sp>
        <p:nvSpPr>
          <p:cNvPr id="2" name="Text Placeholder 1">
            <a:extLst>
              <a:ext uri="{FF2B5EF4-FFF2-40B4-BE49-F238E27FC236}">
                <a16:creationId xmlns:a16="http://schemas.microsoft.com/office/drawing/2014/main" id="{19FA1709-5E2D-4D6C-A54F-230212F464E2}"/>
              </a:ext>
            </a:extLst>
          </p:cNvPr>
          <p:cNvSpPr>
            <a:spLocks noGrp="1"/>
          </p:cNvSpPr>
          <p:nvPr>
            <p:ph type="body" sz="quarter" idx="10"/>
          </p:nvPr>
        </p:nvSpPr>
        <p:spPr/>
        <p:txBody>
          <a:bodyPr/>
          <a:lstStyle/>
          <a:p>
            <a:r>
              <a:rPr lang="en-US" dirty="0"/>
              <a:t>Lab #4 Part 1: ZYNQ1-16 Lab 1 to build a customized ARM embedded system</a:t>
            </a:r>
          </a:p>
          <a:p>
            <a:r>
              <a:rPr lang="en-US" dirty="0"/>
              <a:t>Lab #4 Part 2: ZYNQ2-16 Lab 2 to add soft IP cores in PL </a:t>
            </a:r>
          </a:p>
          <a:p>
            <a:r>
              <a:rPr lang="en-US" dirty="0"/>
              <a:t>AXI Interconnect Ports are IP cores</a:t>
            </a:r>
          </a:p>
          <a:p>
            <a:r>
              <a:rPr lang="en-US" dirty="0"/>
              <a:t>To connect ARM core, Zynq, to I/O pins for switches and buttons</a:t>
            </a:r>
          </a:p>
          <a:p>
            <a:endParaRPr lang="en-US" dirty="0"/>
          </a:p>
        </p:txBody>
      </p:sp>
      <p:pic>
        <p:nvPicPr>
          <p:cNvPr id="5" name="Picture 4">
            <a:extLst>
              <a:ext uri="{FF2B5EF4-FFF2-40B4-BE49-F238E27FC236}">
                <a16:creationId xmlns:a16="http://schemas.microsoft.com/office/drawing/2014/main" id="{A998D02D-C764-426E-B1DD-79D59C76C8F1}"/>
              </a:ext>
            </a:extLst>
          </p:cNvPr>
          <p:cNvPicPr>
            <a:picLocks noChangeAspect="1"/>
          </p:cNvPicPr>
          <p:nvPr/>
        </p:nvPicPr>
        <p:blipFill>
          <a:blip r:embed="rId3"/>
          <a:stretch>
            <a:fillRect/>
          </a:stretch>
        </p:blipFill>
        <p:spPr>
          <a:xfrm>
            <a:off x="304800" y="2057400"/>
            <a:ext cx="8610600" cy="4144795"/>
          </a:xfrm>
          <a:prstGeom prst="rect">
            <a:avLst/>
          </a:prstGeom>
        </p:spPr>
      </p:pic>
      <p:sp>
        <p:nvSpPr>
          <p:cNvPr id="6" name="Rounded Rectangular Callout 10">
            <a:extLst>
              <a:ext uri="{FF2B5EF4-FFF2-40B4-BE49-F238E27FC236}">
                <a16:creationId xmlns:a16="http://schemas.microsoft.com/office/drawing/2014/main" id="{B5DB8E25-6247-49B2-889D-4306D82582A7}"/>
              </a:ext>
            </a:extLst>
          </p:cNvPr>
          <p:cNvSpPr/>
          <p:nvPr/>
        </p:nvSpPr>
        <p:spPr bwMode="auto">
          <a:xfrm>
            <a:off x="304800" y="4876800"/>
            <a:ext cx="1447800" cy="381000"/>
          </a:xfrm>
          <a:prstGeom prst="wedgeRoundRectCallout">
            <a:avLst>
              <a:gd name="adj1" fmla="val 53849"/>
              <a:gd name="adj2" fmla="val -453144"/>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ARM</a:t>
            </a:r>
            <a:r>
              <a:rPr kumimoji="1" lang="en-US" sz="1400" b="0" i="0" u="none" strike="noStrike" cap="none" normalizeH="0" dirty="0">
                <a:ln>
                  <a:noFill/>
                </a:ln>
                <a:solidFill>
                  <a:srgbClr val="002060"/>
                </a:solidFill>
                <a:effectLst/>
                <a:latin typeface="Tahoma" pitchFamily="34" charset="0"/>
              </a:rPr>
              <a:t> hard core</a:t>
            </a:r>
            <a:endParaRPr kumimoji="1" lang="en-US" sz="1400" b="0" i="0" u="none" strike="noStrike" cap="none" normalizeH="0" baseline="0" dirty="0">
              <a:ln>
                <a:noFill/>
              </a:ln>
              <a:solidFill>
                <a:srgbClr val="002060"/>
              </a:solidFill>
              <a:effectLst/>
              <a:latin typeface="Tahoma" pitchFamily="34" charset="0"/>
            </a:endParaRPr>
          </a:p>
        </p:txBody>
      </p:sp>
      <p:sp>
        <p:nvSpPr>
          <p:cNvPr id="8" name="Rounded Rectangular Callout 14">
            <a:extLst>
              <a:ext uri="{FF2B5EF4-FFF2-40B4-BE49-F238E27FC236}">
                <a16:creationId xmlns:a16="http://schemas.microsoft.com/office/drawing/2014/main" id="{032301C5-C17C-46AD-8F18-0F989D3EB0D5}"/>
              </a:ext>
            </a:extLst>
          </p:cNvPr>
          <p:cNvSpPr/>
          <p:nvPr/>
        </p:nvSpPr>
        <p:spPr bwMode="auto">
          <a:xfrm>
            <a:off x="5334000" y="6181825"/>
            <a:ext cx="1551538" cy="538277"/>
          </a:xfrm>
          <a:prstGeom prst="wedgeRoundRectCallout">
            <a:avLst>
              <a:gd name="adj1" fmla="val -68107"/>
              <a:gd name="adj2" fmla="val -115103"/>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rPr>
              <a:t>AXI interconnect </a:t>
            </a:r>
          </a:p>
          <a:p>
            <a:pPr marL="0" marR="0" indent="0" algn="l" defTabSz="914400" rtl="0" eaLnBrk="0" fontAlgn="base" latinLnBrk="0" hangingPunct="0">
              <a:lnSpc>
                <a:spcPct val="100000"/>
              </a:lnSpc>
              <a:spcBef>
                <a:spcPct val="20000"/>
              </a:spcBef>
              <a:spcAft>
                <a:spcPct val="0"/>
              </a:spcAft>
              <a:buClrTx/>
              <a:buSzTx/>
              <a:buNone/>
              <a:tabLst/>
            </a:pPr>
            <a:r>
              <a:rPr lang="en-US" sz="1400" dirty="0">
                <a:solidFill>
                  <a:srgbClr val="002060"/>
                </a:solidFill>
                <a:effectLst/>
              </a:rPr>
              <a:t>s</a:t>
            </a:r>
            <a:r>
              <a:rPr kumimoji="1" lang="en-US" sz="1400" b="0" i="0" u="none" strike="noStrike" cap="none" normalizeH="0" baseline="0" dirty="0">
                <a:ln>
                  <a:noFill/>
                </a:ln>
                <a:solidFill>
                  <a:srgbClr val="002060"/>
                </a:solidFill>
                <a:effectLst/>
              </a:rPr>
              <a:t>oft core</a:t>
            </a:r>
          </a:p>
        </p:txBody>
      </p:sp>
      <p:sp>
        <p:nvSpPr>
          <p:cNvPr id="9" name="Rounded Rectangular Callout 15">
            <a:extLst>
              <a:ext uri="{FF2B5EF4-FFF2-40B4-BE49-F238E27FC236}">
                <a16:creationId xmlns:a16="http://schemas.microsoft.com/office/drawing/2014/main" id="{4D29A3FB-B5C4-4045-BDC6-CC481963DD21}"/>
              </a:ext>
            </a:extLst>
          </p:cNvPr>
          <p:cNvSpPr/>
          <p:nvPr/>
        </p:nvSpPr>
        <p:spPr bwMode="auto">
          <a:xfrm>
            <a:off x="7407677" y="1784681"/>
            <a:ext cx="1637739" cy="533400"/>
          </a:xfrm>
          <a:prstGeom prst="wedgeRoundRectCallout">
            <a:avLst>
              <a:gd name="adj1" fmla="val -64700"/>
              <a:gd name="adj2" fmla="val 164340"/>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AXI crossbar </a:t>
            </a:r>
          </a:p>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switch soft cores</a:t>
            </a:r>
          </a:p>
        </p:txBody>
      </p:sp>
      <p:sp>
        <p:nvSpPr>
          <p:cNvPr id="10" name="Rounded Rectangular Callout 16">
            <a:extLst>
              <a:ext uri="{FF2B5EF4-FFF2-40B4-BE49-F238E27FC236}">
                <a16:creationId xmlns:a16="http://schemas.microsoft.com/office/drawing/2014/main" id="{6538E59E-5C59-440A-A7A6-13433FB9481F}"/>
              </a:ext>
            </a:extLst>
          </p:cNvPr>
          <p:cNvSpPr/>
          <p:nvPr/>
        </p:nvSpPr>
        <p:spPr bwMode="auto">
          <a:xfrm>
            <a:off x="1524000" y="5798979"/>
            <a:ext cx="1551538" cy="538277"/>
          </a:xfrm>
          <a:prstGeom prst="wedgeRoundRectCallout">
            <a:avLst>
              <a:gd name="adj1" fmla="val 102334"/>
              <a:gd name="adj2" fmla="val -20398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rPr>
              <a:t>AXI interconnect </a:t>
            </a:r>
          </a:p>
          <a:p>
            <a:pPr marL="0" marR="0" indent="0" algn="l" defTabSz="914400" rtl="0" eaLnBrk="0" fontAlgn="base" latinLnBrk="0" hangingPunct="0">
              <a:lnSpc>
                <a:spcPct val="100000"/>
              </a:lnSpc>
              <a:spcBef>
                <a:spcPct val="20000"/>
              </a:spcBef>
              <a:spcAft>
                <a:spcPct val="0"/>
              </a:spcAft>
              <a:buClrTx/>
              <a:buSzTx/>
              <a:buNone/>
              <a:tabLst/>
            </a:pPr>
            <a:r>
              <a:rPr lang="en-US" sz="1400" dirty="0">
                <a:solidFill>
                  <a:srgbClr val="002060"/>
                </a:solidFill>
                <a:effectLst/>
              </a:rPr>
              <a:t>s</a:t>
            </a:r>
            <a:r>
              <a:rPr kumimoji="1" lang="en-US" sz="1400" b="0" i="0" u="none" strike="noStrike" cap="none" normalizeH="0" baseline="0" dirty="0">
                <a:ln>
                  <a:noFill/>
                </a:ln>
                <a:solidFill>
                  <a:srgbClr val="002060"/>
                </a:solidFill>
                <a:effectLst/>
              </a:rPr>
              <a:t>oft core</a:t>
            </a:r>
          </a:p>
        </p:txBody>
      </p:sp>
      <p:sp>
        <p:nvSpPr>
          <p:cNvPr id="11" name="Rounded Rectangular Callout 8">
            <a:extLst>
              <a:ext uri="{FF2B5EF4-FFF2-40B4-BE49-F238E27FC236}">
                <a16:creationId xmlns:a16="http://schemas.microsoft.com/office/drawing/2014/main" id="{266F4173-14F3-49ED-99C7-ACD4C07F7C13}"/>
              </a:ext>
            </a:extLst>
          </p:cNvPr>
          <p:cNvSpPr/>
          <p:nvPr/>
        </p:nvSpPr>
        <p:spPr bwMode="auto">
          <a:xfrm>
            <a:off x="7235793" y="6394087"/>
            <a:ext cx="1094338" cy="389830"/>
          </a:xfrm>
          <a:prstGeom prst="wedgeRoundRectCallout">
            <a:avLst>
              <a:gd name="adj1" fmla="val 73854"/>
              <a:gd name="adj2" fmla="val -19531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EMIO</a:t>
            </a:r>
            <a:r>
              <a:rPr kumimoji="1" lang="en-US" sz="1400" b="0" i="0" u="none" strike="noStrike" cap="none" normalizeH="0" dirty="0">
                <a:ln>
                  <a:noFill/>
                </a:ln>
                <a:solidFill>
                  <a:srgbClr val="002060"/>
                </a:solidFill>
                <a:effectLst/>
                <a:latin typeface="Tahoma" pitchFamily="34" charset="0"/>
              </a:rPr>
              <a:t> pins</a:t>
            </a:r>
            <a:endParaRPr kumimoji="1" lang="en-US" sz="1400" b="0" i="0" u="none" strike="noStrike" cap="none" normalizeH="0" baseline="0" dirty="0">
              <a:ln>
                <a:noFill/>
              </a:ln>
              <a:solidFill>
                <a:srgbClr val="002060"/>
              </a:solidFill>
              <a:effectLst/>
              <a:latin typeface="Tahoma" pitchFamily="34" charset="0"/>
            </a:endParaRPr>
          </a:p>
        </p:txBody>
      </p:sp>
      <p:sp>
        <p:nvSpPr>
          <p:cNvPr id="12" name="Rounded Rectangular Callout 11">
            <a:extLst>
              <a:ext uri="{FF2B5EF4-FFF2-40B4-BE49-F238E27FC236}">
                <a16:creationId xmlns:a16="http://schemas.microsoft.com/office/drawing/2014/main" id="{2B543078-2C67-41DD-A93B-502EFB75AFAB}"/>
              </a:ext>
            </a:extLst>
          </p:cNvPr>
          <p:cNvSpPr/>
          <p:nvPr/>
        </p:nvSpPr>
        <p:spPr bwMode="auto">
          <a:xfrm>
            <a:off x="7311993" y="5245977"/>
            <a:ext cx="1094338" cy="389830"/>
          </a:xfrm>
          <a:prstGeom prst="wedgeRoundRectCallout">
            <a:avLst>
              <a:gd name="adj1" fmla="val 73854"/>
              <a:gd name="adj2" fmla="val -195312"/>
              <a:gd name="adj3" fmla="val 16667"/>
            </a:avLst>
          </a:prstGeom>
          <a:solidFill>
            <a:srgbClr val="FFFF0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None/>
              <a:tabLst/>
            </a:pPr>
            <a:r>
              <a:rPr kumimoji="1" lang="en-US" sz="1400" b="0" i="0" u="none" strike="noStrike" cap="none" normalizeH="0" baseline="0" dirty="0">
                <a:ln>
                  <a:noFill/>
                </a:ln>
                <a:solidFill>
                  <a:srgbClr val="002060"/>
                </a:solidFill>
                <a:effectLst/>
                <a:latin typeface="Tahoma" pitchFamily="34" charset="0"/>
              </a:rPr>
              <a:t>EMIO</a:t>
            </a:r>
            <a:r>
              <a:rPr kumimoji="1" lang="en-US" sz="1400" b="0" i="0" u="none" strike="noStrike" cap="none" normalizeH="0" dirty="0">
                <a:ln>
                  <a:noFill/>
                </a:ln>
                <a:solidFill>
                  <a:srgbClr val="002060"/>
                </a:solidFill>
                <a:effectLst/>
                <a:latin typeface="Tahoma" pitchFamily="34" charset="0"/>
              </a:rPr>
              <a:t> pins</a:t>
            </a:r>
            <a:endParaRPr kumimoji="1" lang="en-US" sz="1400" b="0" i="0" u="none" strike="noStrike" cap="none" normalizeH="0" baseline="0" dirty="0">
              <a:ln>
                <a:noFill/>
              </a:ln>
              <a:solidFill>
                <a:srgbClr val="002060"/>
              </a:solidFill>
              <a:effectLst/>
              <a:latin typeface="Tahoma" pitchFamily="34" charset="0"/>
            </a:endParaRPr>
          </a:p>
        </p:txBody>
      </p:sp>
    </p:spTree>
    <p:extLst>
      <p:ext uri="{BB962C8B-B14F-4D97-AF65-F5344CB8AC3E}">
        <p14:creationId xmlns:p14="http://schemas.microsoft.com/office/powerpoint/2010/main" val="3626106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DC2130-C57B-43E6-9277-ACABB3B72FB0}"/>
              </a:ext>
            </a:extLst>
          </p:cNvPr>
          <p:cNvPicPr>
            <a:picLocks noChangeAspect="1"/>
          </p:cNvPicPr>
          <p:nvPr/>
        </p:nvPicPr>
        <p:blipFill>
          <a:blip r:embed="rId3"/>
          <a:stretch>
            <a:fillRect/>
          </a:stretch>
        </p:blipFill>
        <p:spPr>
          <a:xfrm>
            <a:off x="228600" y="228600"/>
            <a:ext cx="7053304" cy="3962400"/>
          </a:xfrm>
          <a:prstGeom prst="rect">
            <a:avLst/>
          </a:prstGeom>
        </p:spPr>
      </p:pic>
      <p:pic>
        <p:nvPicPr>
          <p:cNvPr id="16" name="Picture 15">
            <a:extLst>
              <a:ext uri="{FF2B5EF4-FFF2-40B4-BE49-F238E27FC236}">
                <a16:creationId xmlns:a16="http://schemas.microsoft.com/office/drawing/2014/main" id="{F7305BAA-6F90-4036-B7A9-BF6AF5473A76}"/>
              </a:ext>
            </a:extLst>
          </p:cNvPr>
          <p:cNvPicPr>
            <a:picLocks noChangeAspect="1"/>
          </p:cNvPicPr>
          <p:nvPr/>
        </p:nvPicPr>
        <p:blipFill>
          <a:blip r:embed="rId4"/>
          <a:stretch>
            <a:fillRect/>
          </a:stretch>
        </p:blipFill>
        <p:spPr>
          <a:xfrm>
            <a:off x="3962400" y="4343400"/>
            <a:ext cx="4995862" cy="2456480"/>
          </a:xfrm>
          <a:prstGeom prst="rect">
            <a:avLst/>
          </a:prstGeom>
        </p:spPr>
      </p:pic>
      <p:sp>
        <p:nvSpPr>
          <p:cNvPr id="17" name="TextBox 16">
            <a:extLst>
              <a:ext uri="{FF2B5EF4-FFF2-40B4-BE49-F238E27FC236}">
                <a16:creationId xmlns:a16="http://schemas.microsoft.com/office/drawing/2014/main" id="{22E27E26-AC99-43AE-91A6-8CB4B2600963}"/>
              </a:ext>
            </a:extLst>
          </p:cNvPr>
          <p:cNvSpPr txBox="1"/>
          <p:nvPr/>
        </p:nvSpPr>
        <p:spPr>
          <a:xfrm>
            <a:off x="442883" y="4876800"/>
            <a:ext cx="3350469" cy="769441"/>
          </a:xfrm>
          <a:prstGeom prst="rect">
            <a:avLst/>
          </a:prstGeom>
          <a:noFill/>
        </p:spPr>
        <p:txBody>
          <a:bodyPr wrap="none" rtlCol="0">
            <a:spAutoFit/>
          </a:bodyPr>
          <a:lstStyle/>
          <a:p>
            <a:pPr>
              <a:buNone/>
            </a:pPr>
            <a:r>
              <a:rPr lang="en-US" sz="2000" dirty="0">
                <a:solidFill>
                  <a:srgbClr val="002060"/>
                </a:solidFill>
                <a:effectLst/>
              </a:rPr>
              <a:t>Lab #4 Part 2</a:t>
            </a:r>
          </a:p>
          <a:p>
            <a:pPr>
              <a:buNone/>
            </a:pPr>
            <a:r>
              <a:rPr lang="en-US" sz="2000" dirty="0">
                <a:solidFill>
                  <a:srgbClr val="002060"/>
                </a:solidFill>
                <a:effectLst/>
              </a:rPr>
              <a:t>Synthesized Design Window</a:t>
            </a:r>
          </a:p>
        </p:txBody>
      </p:sp>
    </p:spTree>
    <p:extLst>
      <p:ext uri="{BB962C8B-B14F-4D97-AF65-F5344CB8AC3E}">
        <p14:creationId xmlns:p14="http://schemas.microsoft.com/office/powerpoint/2010/main" val="111666559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56G PAM4 Technology</a:t>
            </a:r>
          </a:p>
        </p:txBody>
      </p:sp>
      <p:sp>
        <p:nvSpPr>
          <p:cNvPr id="2" name="Text Placeholder 1"/>
          <p:cNvSpPr>
            <a:spLocks noGrp="1"/>
          </p:cNvSpPr>
          <p:nvPr>
            <p:ph type="body" sz="quarter" idx="10"/>
          </p:nvPr>
        </p:nvSpPr>
        <p:spPr>
          <a:prstGeom prst="rect">
            <a:avLst/>
          </a:prstGeom>
        </p:spPr>
        <p:txBody>
          <a:bodyPr/>
          <a:lstStyle/>
          <a:p>
            <a:r>
              <a:rPr lang="en-US" dirty="0">
                <a:hlinkClick r:id="rId3"/>
              </a:rPr>
              <a:t>http://www.xilinx.com/products/technology/high-speed-serial/56g.html</a:t>
            </a:r>
            <a:endParaRPr lang="en-US" dirty="0"/>
          </a:p>
          <a:p>
            <a:r>
              <a:rPr lang="en-US" dirty="0"/>
              <a:t>Breaks through the physical limitations of data transmission at 50G+ line rates</a:t>
            </a:r>
          </a:p>
          <a:p>
            <a:r>
              <a:rPr lang="en-US" dirty="0"/>
              <a:t>PAM4 Modulation as the Way Forward</a:t>
            </a:r>
          </a:p>
          <a:p>
            <a:pPr lvl="1"/>
            <a:r>
              <a:rPr lang="en-US" dirty="0"/>
              <a:t>PAM4 (or 4-level Pulse Amplitude Modulation) has been recognized as the most scalable multi-level signaling protocol for next-generation line rates, and Xilinx is helping drive 56G PAM4 standardization efforts within both the Optical Internetworking Forum (OIF) and the Institute of Electrical and Electronics Engineers (IEEE).</a:t>
            </a:r>
          </a:p>
          <a:p>
            <a:r>
              <a:rPr lang="en-US" dirty="0"/>
              <a:t>Paving the Way Forward for Next Generation Ethernet</a:t>
            </a:r>
          </a:p>
          <a:p>
            <a:pPr lvl="1"/>
            <a:r>
              <a:rPr lang="en-US" dirty="0"/>
              <a:t>Cloud Computing, Industrial IoT, and Software-Defined Networks applications</a:t>
            </a:r>
          </a:p>
          <a:p>
            <a:pPr lvl="1"/>
            <a:r>
              <a:rPr lang="en-US" dirty="0"/>
              <a:t>Scale 50G, 100G, 400G ports, as well as terabit interfaces</a:t>
            </a:r>
          </a:p>
        </p:txBody>
      </p:sp>
    </p:spTree>
    <p:extLst>
      <p:ext uri="{BB962C8B-B14F-4D97-AF65-F5344CB8AC3E}">
        <p14:creationId xmlns:p14="http://schemas.microsoft.com/office/powerpoint/2010/main" val="18868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PAM 4</a:t>
            </a:r>
          </a:p>
        </p:txBody>
      </p:sp>
      <p:sp>
        <p:nvSpPr>
          <p:cNvPr id="4" name="Text Placeholder 3"/>
          <p:cNvSpPr>
            <a:spLocks noGrp="1"/>
          </p:cNvSpPr>
          <p:nvPr>
            <p:ph type="body" sz="quarter" idx="10"/>
          </p:nvPr>
        </p:nvSpPr>
        <p:spPr>
          <a:prstGeom prst="rect">
            <a:avLst/>
          </a:prstGeom>
        </p:spPr>
        <p:txBody>
          <a:bodyPr/>
          <a:lstStyle/>
          <a:p>
            <a:r>
              <a:rPr lang="en-US" dirty="0"/>
              <a:t>PAM 4 Signal generated on AWG6020 with 72 GS/s Sample rate.</a:t>
            </a:r>
          </a:p>
          <a:p>
            <a:r>
              <a:rPr lang="en-US" dirty="0"/>
              <a:t>Tektronix</a:t>
            </a:r>
          </a:p>
          <a:p>
            <a:pPr lvl="1"/>
            <a:r>
              <a:rPr lang="en-US" dirty="0">
                <a:hlinkClick r:id="rId3"/>
              </a:rPr>
              <a:t>http://www.tek.com/blog/time-get-ready-pam4</a:t>
            </a:r>
            <a:endParaRPr lang="en-US" dirty="0"/>
          </a:p>
          <a:p>
            <a:pPr lvl="1"/>
            <a:r>
              <a:rPr lang="en-US" dirty="0"/>
              <a:t>Four levels on the eye diagram</a:t>
            </a:r>
          </a:p>
        </p:txBody>
      </p:sp>
      <p:pic>
        <p:nvPicPr>
          <p:cNvPr id="2050" name="Picture 2" descr="http://globaltek.us.com/wp-content/uploads/2013/05/PAM4-EY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2123" y="3962400"/>
            <a:ext cx="3727077" cy="26894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6116043"/>
            <a:ext cx="3886200" cy="461665"/>
          </a:xfrm>
          <a:prstGeom prst="rect">
            <a:avLst/>
          </a:prstGeom>
          <a:noFill/>
        </p:spPr>
        <p:txBody>
          <a:bodyPr wrap="square" rtlCol="0">
            <a:spAutoFit/>
          </a:bodyPr>
          <a:lstStyle/>
          <a:p>
            <a:r>
              <a:rPr lang="en-US" sz="1200" dirty="0">
                <a:effectLst/>
              </a:rPr>
              <a:t>http://globaltek.us.com/products/southern-photonics-awg34g/awg3420/</a:t>
            </a:r>
          </a:p>
        </p:txBody>
      </p:sp>
      <p:pic>
        <p:nvPicPr>
          <p:cNvPr id="5" name="Picture 4"/>
          <p:cNvPicPr>
            <a:picLocks noChangeAspect="1"/>
          </p:cNvPicPr>
          <p:nvPr/>
        </p:nvPicPr>
        <p:blipFill>
          <a:blip r:embed="rId5"/>
          <a:stretch>
            <a:fillRect/>
          </a:stretch>
        </p:blipFill>
        <p:spPr>
          <a:xfrm>
            <a:off x="6172200" y="1219200"/>
            <a:ext cx="2779059" cy="1798214"/>
          </a:xfrm>
          <a:prstGeom prst="rect">
            <a:avLst/>
          </a:prstGeom>
        </p:spPr>
      </p:pic>
      <p:pic>
        <p:nvPicPr>
          <p:cNvPr id="2052" name="Picture 4" descr="http://www.tek.com/sites/tek.com/files/media/image/pam4-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785877"/>
            <a:ext cx="4715436" cy="246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62600" y="152400"/>
            <a:ext cx="3424153" cy="3873033"/>
          </a:xfrm>
          <a:prstGeom prst="rect">
            <a:avLst/>
          </a:prstGeom>
        </p:spPr>
      </p:pic>
      <p:pic>
        <p:nvPicPr>
          <p:cNvPr id="5" name="Picture 4"/>
          <p:cNvPicPr>
            <a:picLocks noChangeAspect="1"/>
          </p:cNvPicPr>
          <p:nvPr/>
        </p:nvPicPr>
        <p:blipFill>
          <a:blip r:embed="rId3"/>
          <a:stretch>
            <a:fillRect/>
          </a:stretch>
        </p:blipFill>
        <p:spPr>
          <a:xfrm>
            <a:off x="152400" y="3733800"/>
            <a:ext cx="5668552" cy="2900190"/>
          </a:xfrm>
          <a:prstGeom prst="rect">
            <a:avLst/>
          </a:prstGeom>
        </p:spPr>
      </p:pic>
      <p:sp>
        <p:nvSpPr>
          <p:cNvPr id="8" name="TextBox 7"/>
          <p:cNvSpPr txBox="1"/>
          <p:nvPr/>
        </p:nvSpPr>
        <p:spPr>
          <a:xfrm>
            <a:off x="609600" y="381000"/>
            <a:ext cx="3581400" cy="1815882"/>
          </a:xfrm>
          <a:prstGeom prst="rect">
            <a:avLst/>
          </a:prstGeom>
          <a:noFill/>
        </p:spPr>
        <p:txBody>
          <a:bodyPr wrap="square" rtlCol="0">
            <a:spAutoFit/>
          </a:bodyPr>
          <a:lstStyle/>
          <a:p>
            <a:pPr>
              <a:buNone/>
            </a:pPr>
            <a:r>
              <a:rPr lang="en-US" sz="2000" dirty="0">
                <a:solidFill>
                  <a:srgbClr val="002060"/>
                </a:solidFill>
                <a:effectLst/>
              </a:rPr>
              <a:t>Intel buys Altera</a:t>
            </a:r>
          </a:p>
          <a:p>
            <a:pPr>
              <a:buNone/>
            </a:pPr>
            <a:r>
              <a:rPr lang="en-US" sz="2000" dirty="0">
                <a:solidFill>
                  <a:srgbClr val="002060"/>
                </a:solidFill>
                <a:effectLst/>
              </a:rPr>
              <a:t>June 1, 2015</a:t>
            </a:r>
          </a:p>
          <a:p>
            <a:pPr>
              <a:buNone/>
            </a:pPr>
            <a:endParaRPr lang="en-US" sz="2000" dirty="0">
              <a:solidFill>
                <a:srgbClr val="002060"/>
              </a:solidFill>
              <a:effectLst/>
            </a:endParaRPr>
          </a:p>
          <a:p>
            <a:pPr>
              <a:buNone/>
            </a:pPr>
            <a:r>
              <a:rPr lang="en-US" sz="2000" dirty="0">
                <a:solidFill>
                  <a:srgbClr val="002060"/>
                </a:solidFill>
                <a:effectLst/>
              </a:rPr>
              <a:t>Altera is Number 2 FPGA company in USA after Xilinx </a:t>
            </a:r>
          </a:p>
        </p:txBody>
      </p:sp>
    </p:spTree>
    <p:extLst>
      <p:ext uri="{BB962C8B-B14F-4D97-AF65-F5344CB8AC3E}">
        <p14:creationId xmlns:p14="http://schemas.microsoft.com/office/powerpoint/2010/main" val="74957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Top FPGA Companies For 2015-16</a:t>
            </a:r>
          </a:p>
        </p:txBody>
      </p:sp>
      <p:pic>
        <p:nvPicPr>
          <p:cNvPr id="1026" name="Picture 2" descr="Guesstimate of final numbers x 1,000,000 (Source: Paul Dill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279254" cy="464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67200" y="5867400"/>
            <a:ext cx="4648200" cy="276999"/>
          </a:xfrm>
          <a:prstGeom prst="rect">
            <a:avLst/>
          </a:prstGeom>
          <a:noFill/>
        </p:spPr>
        <p:txBody>
          <a:bodyPr wrap="square" rtlCol="0">
            <a:spAutoFit/>
          </a:bodyPr>
          <a:lstStyle/>
          <a:p>
            <a:pPr>
              <a:buNone/>
            </a:pPr>
            <a:r>
              <a:rPr lang="en-US" sz="1200" dirty="0">
                <a:solidFill>
                  <a:srgbClr val="0070C0"/>
                </a:solidFill>
                <a:effectLst/>
              </a:rPr>
              <a:t>https://www.eetimes.com/author.asp?doc_id=1331443</a:t>
            </a:r>
          </a:p>
        </p:txBody>
      </p:sp>
    </p:spTree>
    <p:extLst>
      <p:ext uri="{BB962C8B-B14F-4D97-AF65-F5344CB8AC3E}">
        <p14:creationId xmlns:p14="http://schemas.microsoft.com/office/powerpoint/2010/main" val="374484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Top Semiconductor Companies in the World in 2018</a:t>
            </a:r>
          </a:p>
        </p:txBody>
      </p:sp>
      <p:pic>
        <p:nvPicPr>
          <p:cNvPr id="5" name="Picture 4">
            <a:extLst>
              <a:ext uri="{FF2B5EF4-FFF2-40B4-BE49-F238E27FC236}">
                <a16:creationId xmlns:a16="http://schemas.microsoft.com/office/drawing/2014/main" id="{8ADDFB6A-8439-4D7A-961E-A0E24E3F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427"/>
            <a:ext cx="9144000" cy="4309110"/>
          </a:xfrm>
          <a:prstGeom prst="rect">
            <a:avLst/>
          </a:prstGeom>
        </p:spPr>
      </p:pic>
      <p:sp>
        <p:nvSpPr>
          <p:cNvPr id="7" name="TextBox 6">
            <a:extLst>
              <a:ext uri="{FF2B5EF4-FFF2-40B4-BE49-F238E27FC236}">
                <a16:creationId xmlns:a16="http://schemas.microsoft.com/office/drawing/2014/main" id="{1580D621-4945-4A07-A062-DF3D9D376F9C}"/>
              </a:ext>
            </a:extLst>
          </p:cNvPr>
          <p:cNvSpPr txBox="1"/>
          <p:nvPr/>
        </p:nvSpPr>
        <p:spPr>
          <a:xfrm>
            <a:off x="4267200" y="5867400"/>
            <a:ext cx="4648200" cy="553998"/>
          </a:xfrm>
          <a:prstGeom prst="rect">
            <a:avLst/>
          </a:prstGeom>
          <a:noFill/>
        </p:spPr>
        <p:txBody>
          <a:bodyPr wrap="square" rtlCol="0">
            <a:spAutoFit/>
          </a:bodyPr>
          <a:lstStyle/>
          <a:p>
            <a:pPr>
              <a:buNone/>
            </a:pPr>
            <a:r>
              <a:rPr lang="en-US" sz="1000" dirty="0">
                <a:solidFill>
                  <a:srgbClr val="0070C0"/>
                </a:solidFill>
                <a:effectLst/>
              </a:rPr>
              <a:t>https://www.eetimes.com/document.asp?doc_id=1334017&amp;_mc=RSS_EET_EDT&amp;utm_source=newsletter&amp;utm_campaign=link&amp;utm_medium=EETimesMCU-20181204</a:t>
            </a:r>
          </a:p>
        </p:txBody>
      </p:sp>
    </p:spTree>
    <p:extLst>
      <p:ext uri="{BB962C8B-B14F-4D97-AF65-F5344CB8AC3E}">
        <p14:creationId xmlns:p14="http://schemas.microsoft.com/office/powerpoint/2010/main" val="2737602806"/>
      </p:ext>
    </p:extLst>
  </p:cSld>
  <p:clrMapOvr>
    <a:masterClrMapping/>
  </p:clrMapOvr>
</p:sld>
</file>

<file path=ppt/theme/theme1.xml><?xml version="1.0" encoding="utf-8"?>
<a:theme xmlns:a="http://schemas.openxmlformats.org/drawingml/2006/main" name="slide with bullets">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en-US" sz="30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Default Design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10000"/>
        </a:dk1>
        <a:lt1>
          <a:srgbClr val="C0C0C0"/>
        </a:lt1>
        <a:dk2>
          <a:srgbClr val="010000"/>
        </a:dk2>
        <a:lt2>
          <a:srgbClr val="C0C0C0"/>
        </a:lt2>
        <a:accent1>
          <a:srgbClr val="969696"/>
        </a:accent1>
        <a:accent2>
          <a:srgbClr val="000000"/>
        </a:accent2>
        <a:accent3>
          <a:srgbClr val="DCDCDC"/>
        </a:accent3>
        <a:accent4>
          <a:srgbClr val="010000"/>
        </a:accent4>
        <a:accent5>
          <a:srgbClr val="C9C9C9"/>
        </a:accent5>
        <a:accent6>
          <a:srgbClr val="0000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3">
        <a:dk1>
          <a:srgbClr val="4D4D4D"/>
        </a:dk1>
        <a:lt1>
          <a:srgbClr val="99CCFF"/>
        </a:lt1>
        <a:dk2>
          <a:srgbClr val="4D4D4D"/>
        </a:dk2>
        <a:lt2>
          <a:srgbClr val="000000"/>
        </a:lt2>
        <a:accent1>
          <a:srgbClr val="990099"/>
        </a:accent1>
        <a:accent2>
          <a:srgbClr val="FFCC00"/>
        </a:accent2>
        <a:accent3>
          <a:srgbClr val="CAE2FF"/>
        </a:accent3>
        <a:accent4>
          <a:srgbClr val="404040"/>
        </a:accent4>
        <a:accent5>
          <a:srgbClr val="CAAACA"/>
        </a:accent5>
        <a:accent6>
          <a:srgbClr val="E7B900"/>
        </a:accent6>
        <a:hlink>
          <a:srgbClr val="FFFFFF"/>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00"/>
        </a:lt1>
        <a:dk2>
          <a:srgbClr val="000066"/>
        </a:dk2>
        <a:lt2>
          <a:srgbClr val="99CC00"/>
        </a:lt2>
        <a:accent1>
          <a:srgbClr val="99CC00"/>
        </a:accent1>
        <a:accent2>
          <a:srgbClr val="FFFF00"/>
        </a:accent2>
        <a:accent3>
          <a:srgbClr val="AAAAB8"/>
        </a:accent3>
        <a:accent4>
          <a:srgbClr val="DADA00"/>
        </a:accent4>
        <a:accent5>
          <a:srgbClr val="CAE2AA"/>
        </a:accent5>
        <a:accent6>
          <a:srgbClr val="E7E700"/>
        </a:accent6>
        <a:hlink>
          <a:srgbClr val="9999FF"/>
        </a:hlink>
        <a:folHlink>
          <a:srgbClr val="9933FF"/>
        </a:folHlink>
      </a:clrScheme>
      <a:clrMap bg1="dk2" tx1="lt1" bg2="dk1" tx2="lt2" accent1="accent1" accent2="accent2" accent3="accent3" accent4="accent4" accent5="accent5" accent6="accent6" hlink="hlink" folHlink="folHlink"/>
    </a:extraClrScheme>
    <a:extraClrScheme>
      <a:clrScheme name="Default Design 5">
        <a:dk1>
          <a:srgbClr val="969696"/>
        </a:dk1>
        <a:lt1>
          <a:srgbClr val="FFCC00"/>
        </a:lt1>
        <a:dk2>
          <a:srgbClr val="FF6600"/>
        </a:dk2>
        <a:lt2>
          <a:srgbClr val="009900"/>
        </a:lt2>
        <a:accent1>
          <a:srgbClr val="FFCC00"/>
        </a:accent1>
        <a:accent2>
          <a:srgbClr val="009900"/>
        </a:accent2>
        <a:accent3>
          <a:srgbClr val="FFB8AA"/>
        </a:accent3>
        <a:accent4>
          <a:srgbClr val="DAAE00"/>
        </a:accent4>
        <a:accent5>
          <a:srgbClr val="FFE2AA"/>
        </a:accent5>
        <a:accent6>
          <a:srgbClr val="008A00"/>
        </a:accent6>
        <a:hlink>
          <a:srgbClr val="FFFFFF"/>
        </a:hlink>
        <a:folHlink>
          <a:srgbClr val="FF9966"/>
        </a:folHlink>
      </a:clrScheme>
      <a:clrMap bg1="dk2" tx1="lt1" bg2="dk1" tx2="lt2" accent1="accent1" accent2="accent2" accent3="accent3" accent4="accent4" accent5="accent5" accent6="accent6" hlink="hlink" folHlink="folHlink"/>
    </a:extraClrScheme>
    <a:extraClrScheme>
      <a:clrScheme name="Default Design 6">
        <a:dk1>
          <a:srgbClr val="000000"/>
        </a:dk1>
        <a:lt1>
          <a:srgbClr val="FFCC00"/>
        </a:lt1>
        <a:dk2>
          <a:srgbClr val="336600"/>
        </a:dk2>
        <a:lt2>
          <a:srgbClr val="969696"/>
        </a:lt2>
        <a:accent1>
          <a:srgbClr val="336600"/>
        </a:accent1>
        <a:accent2>
          <a:srgbClr val="CCCC00"/>
        </a:accent2>
        <a:accent3>
          <a:srgbClr val="FFE2AA"/>
        </a:accent3>
        <a:accent4>
          <a:srgbClr val="000000"/>
        </a:accent4>
        <a:accent5>
          <a:srgbClr val="ADB8AA"/>
        </a:accent5>
        <a:accent6>
          <a:srgbClr val="B9B900"/>
        </a:accent6>
        <a:hlink>
          <a:srgbClr val="FFFFFF"/>
        </a:hlink>
        <a:folHlink>
          <a:srgbClr val="FFFFAF"/>
        </a:folHlink>
      </a:clrScheme>
      <a:clrMap bg1="lt1" tx1="dk1" bg2="lt2" tx2="dk2" accent1="accent1" accent2="accent2" accent3="accent3" accent4="accent4" accent5="accent5" accent6="accent6" hlink="hlink" folHlink="folHlink"/>
    </a:extraClrScheme>
    <a:extraClrScheme>
      <a:clrScheme name="Default Design 7">
        <a:dk1>
          <a:srgbClr val="010000"/>
        </a:dk1>
        <a:lt1>
          <a:srgbClr val="99CCFF"/>
        </a:lt1>
        <a:dk2>
          <a:srgbClr val="666633"/>
        </a:dk2>
        <a:lt2>
          <a:srgbClr val="969696"/>
        </a:lt2>
        <a:accent1>
          <a:srgbClr val="666633"/>
        </a:accent1>
        <a:accent2>
          <a:srgbClr val="FFCC00"/>
        </a:accent2>
        <a:accent3>
          <a:srgbClr val="CAE2FF"/>
        </a:accent3>
        <a:accent4>
          <a:srgbClr val="010000"/>
        </a:accent4>
        <a:accent5>
          <a:srgbClr val="B8B8AD"/>
        </a:accent5>
        <a:accent6>
          <a:srgbClr val="E7B900"/>
        </a:accent6>
        <a:hlink>
          <a:srgbClr val="FFFFFF"/>
        </a:hlink>
        <a:folHlink>
          <a:srgbClr val="CCECFF"/>
        </a:folHlink>
      </a:clrScheme>
      <a:clrMap bg1="lt1" tx1="dk1" bg2="lt2" tx2="dk2" accent1="accent1" accent2="accent2" accent3="accent3" accent4="accent4" accent5="accent5" accent6="accent6" hlink="hlink" folHlink="folHlink"/>
    </a:extraClrScheme>
    <a:extraClrScheme>
      <a:clrScheme name="Default Design 8">
        <a:dk1>
          <a:srgbClr val="9900CC"/>
        </a:dk1>
        <a:lt1>
          <a:srgbClr val="FFCC00"/>
        </a:lt1>
        <a:dk2>
          <a:srgbClr val="FF3300"/>
        </a:dk2>
        <a:lt2>
          <a:srgbClr val="969696"/>
        </a:lt2>
        <a:accent1>
          <a:srgbClr val="FF3300"/>
        </a:accent1>
        <a:accent2>
          <a:srgbClr val="FFCC00"/>
        </a:accent2>
        <a:accent3>
          <a:srgbClr val="FFE2AA"/>
        </a:accent3>
        <a:accent4>
          <a:srgbClr val="8200AE"/>
        </a:accent4>
        <a:accent5>
          <a:srgbClr val="FFADAA"/>
        </a:accent5>
        <a:accent6>
          <a:srgbClr val="E7B900"/>
        </a:accent6>
        <a:hlink>
          <a:srgbClr val="FFFFFF"/>
        </a:hlink>
        <a:folHlink>
          <a:srgbClr val="FFFF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8spring2017 VGA driver" id="{FD75E3EA-C72C-43FC-947D-4EB880BF2B99}" vid="{C4F07BFD-33D7-47BE-9952-C866BD6C39F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2017spring software and hardware template</Template>
  <TotalTime>7191</TotalTime>
  <Words>2119</Words>
  <Application>Microsoft Office PowerPoint</Application>
  <PresentationFormat>On-screen Show (4:3)</PresentationFormat>
  <Paragraphs>367</Paragraphs>
  <Slides>42</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Courier New</vt:lpstr>
      <vt:lpstr>Tahoma</vt:lpstr>
      <vt:lpstr>Times</vt:lpstr>
      <vt:lpstr>Times New Roman</vt:lpstr>
      <vt:lpstr>Vivaldi</vt:lpstr>
      <vt:lpstr>Wingdings</vt:lpstr>
      <vt:lpstr>slide with bullets</vt:lpstr>
      <vt:lpstr>Lecture 10 Introduction to Zybo, Vivado, Lab #4</vt:lpstr>
      <vt:lpstr>References</vt:lpstr>
      <vt:lpstr>PowerPoint Presentation</vt:lpstr>
      <vt:lpstr>PowerPoint Presentation</vt:lpstr>
      <vt:lpstr>56G PAM4 Technology</vt:lpstr>
      <vt:lpstr>PAM 4</vt:lpstr>
      <vt:lpstr>PowerPoint Presentation</vt:lpstr>
      <vt:lpstr>Top FPGA Companies For 2015-16</vt:lpstr>
      <vt:lpstr>Top Semiconductor Companies in the World in 2018</vt:lpstr>
      <vt:lpstr>Objectives</vt:lpstr>
      <vt:lpstr>Prerequisites and Platform Support</vt:lpstr>
      <vt:lpstr>Distinct Features of Hardware and Software Design</vt:lpstr>
      <vt:lpstr>System Design Flow</vt:lpstr>
      <vt:lpstr>Traditional Discrete Component Architecture</vt:lpstr>
      <vt:lpstr>System on a Chip: the Zynq Chip Architecture</vt:lpstr>
      <vt:lpstr>Mapping of an Embedded SoC Hardware Architecture to Zynq </vt:lpstr>
      <vt:lpstr>Mapping of an Embedded SoC Hardware Architecture to Zynq </vt:lpstr>
      <vt:lpstr>Zynq Highlights</vt:lpstr>
      <vt:lpstr>Basic Design Flow for Zynq SoC</vt:lpstr>
      <vt:lpstr>Design Flow for Zynq SoC</vt:lpstr>
      <vt:lpstr>Embedded Design Architecture in Zynq</vt:lpstr>
      <vt:lpstr>The Zynq-7000 AP SoC Chip Architecture</vt:lpstr>
      <vt:lpstr>Zynq-7000 SoC: Processing System and Programmable Logic</vt:lpstr>
      <vt:lpstr>The Zynq AP SoC Processing System</vt:lpstr>
      <vt:lpstr>Zynq Architecture Built-in Peripherals</vt:lpstr>
      <vt:lpstr>Processing System (PS): ZYNQ XC7Z010-1CLG400C Chip</vt:lpstr>
      <vt:lpstr>PS: ZYNQ XC7Z010-1CLG400C Chip</vt:lpstr>
      <vt:lpstr>Programmable Logic (PL): Artix-7 FPGA</vt:lpstr>
      <vt:lpstr>Zybo Zynq-7000 ARM/FPGA SoC Trainer Board</vt:lpstr>
      <vt:lpstr>Resources on the Zybo Board</vt:lpstr>
      <vt:lpstr>Resources on the Zybo Board</vt:lpstr>
      <vt:lpstr>Zynq 7000 Chip on Zybo Board</vt:lpstr>
      <vt:lpstr>Xilinx University Program: Embedded Systems Development using Zynq</vt:lpstr>
      <vt:lpstr>The First Five Labs: Embedded Systems Development using Zynq</vt:lpstr>
      <vt:lpstr>ARM Cortex-A9 based Embedded System Design: ZYNQ Lab1 through Lab5</vt:lpstr>
      <vt:lpstr>Intel Altera’s Cyclone V SoC Hard Processor System</vt:lpstr>
      <vt:lpstr>Altera’s Cyclone V SoC Hard Processor System</vt:lpstr>
      <vt:lpstr>Lab 4: ZYNQ Lab 1 and Lab 2</vt:lpstr>
      <vt:lpstr>USB-UART Bridge on the Zybo Board</vt:lpstr>
      <vt:lpstr>UART1 on MIO48 and MIO49</vt:lpstr>
      <vt:lpstr>Lab #4 Part 1 and Part 2: Build a System and Add Soft IP Cores in PL</vt:lpstr>
      <vt:lpstr>PowerPoint Presentation</vt:lpstr>
    </vt:vector>
  </TitlesOfParts>
  <Company>Rose-Hulman Inst of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430 Microcomputers</dc:title>
  <dc:creator>Laptop Software Suite</dc:creator>
  <cp:lastModifiedBy>guest_user</cp:lastModifiedBy>
  <cp:revision>907</cp:revision>
  <cp:lastPrinted>2014-02-03T02:42:38Z</cp:lastPrinted>
  <dcterms:created xsi:type="dcterms:W3CDTF">1999-12-06T02:14:27Z</dcterms:created>
  <dcterms:modified xsi:type="dcterms:W3CDTF">2019-06-05T22:34:36Z</dcterms:modified>
</cp:coreProperties>
</file>